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7" r:id="rId4"/>
    <p:sldId id="269" r:id="rId5"/>
    <p:sldId id="302" r:id="rId6"/>
    <p:sldId id="303" r:id="rId7"/>
    <p:sldId id="304" r:id="rId8"/>
    <p:sldId id="261" r:id="rId9"/>
    <p:sldId id="273" r:id="rId10"/>
    <p:sldId id="287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B43"/>
    <a:srgbClr val="B5EAE9"/>
    <a:srgbClr val="FFFFFF"/>
    <a:srgbClr val="36B8B8"/>
    <a:srgbClr val="F4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A6E46-8BA4-4D64-917E-AB98ADAD9F11}" v="1" dt="2025-10-02T15:24:10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947" autoAdjust="0"/>
  </p:normalViewPr>
  <p:slideViewPr>
    <p:cSldViewPr snapToGrid="0">
      <p:cViewPr varScale="1">
        <p:scale>
          <a:sx n="47" d="100"/>
          <a:sy n="47" d="100"/>
        </p:scale>
        <p:origin x="152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Seefeldt" userId="b082e20552201f44" providerId="LiveId" clId="{14A4C6B1-ABD7-4822-901C-83C035848242}"/>
    <pc:docChg chg="undo custSel delSld modSld">
      <pc:chgData name="Becky Seefeldt" userId="b082e20552201f44" providerId="LiveId" clId="{14A4C6B1-ABD7-4822-901C-83C035848242}" dt="2025-10-02T15:26:26.564" v="116" actId="22"/>
      <pc:docMkLst>
        <pc:docMk/>
      </pc:docMkLst>
      <pc:sldChg chg="modSp mod">
        <pc:chgData name="Becky Seefeldt" userId="b082e20552201f44" providerId="LiveId" clId="{14A4C6B1-ABD7-4822-901C-83C035848242}" dt="2025-10-02T15:19:40.098" v="93" actId="1076"/>
        <pc:sldMkLst>
          <pc:docMk/>
          <pc:sldMk cId="1906206115" sldId="256"/>
        </pc:sldMkLst>
        <pc:spChg chg="mod">
          <ac:chgData name="Becky Seefeldt" userId="b082e20552201f44" providerId="LiveId" clId="{14A4C6B1-ABD7-4822-901C-83C035848242}" dt="2025-10-02T15:19:40.098" v="93" actId="1076"/>
          <ac:spMkLst>
            <pc:docMk/>
            <pc:sldMk cId="1906206115" sldId="256"/>
            <ac:spMk id="2" creationId="{678AC640-B3DC-AB24-D6A8-3665FB92E133}"/>
          </ac:spMkLst>
        </pc:spChg>
        <pc:spChg chg="mod">
          <ac:chgData name="Becky Seefeldt" userId="b082e20552201f44" providerId="LiveId" clId="{14A4C6B1-ABD7-4822-901C-83C035848242}" dt="2025-10-02T15:19:29.940" v="91" actId="14100"/>
          <ac:spMkLst>
            <pc:docMk/>
            <pc:sldMk cId="1906206115" sldId="256"/>
            <ac:spMk id="3" creationId="{1F55127F-D19C-DDB9-41D2-86785CF2B858}"/>
          </ac:spMkLst>
        </pc:spChg>
      </pc:sldChg>
      <pc:sldChg chg="addSp modSp mod">
        <pc:chgData name="Becky Seefeldt" userId="b082e20552201f44" providerId="LiveId" clId="{14A4C6B1-ABD7-4822-901C-83C035848242}" dt="2025-10-02T15:25:29.201" v="109" actId="1076"/>
        <pc:sldMkLst>
          <pc:docMk/>
          <pc:sldMk cId="2789757761" sldId="267"/>
        </pc:sldMkLst>
        <pc:spChg chg="add mod">
          <ac:chgData name="Becky Seefeldt" userId="b082e20552201f44" providerId="LiveId" clId="{14A4C6B1-ABD7-4822-901C-83C035848242}" dt="2025-10-02T15:25:29.201" v="109" actId="1076"/>
          <ac:spMkLst>
            <pc:docMk/>
            <pc:sldMk cId="2789757761" sldId="267"/>
            <ac:spMk id="4" creationId="{B6185A37-E821-E7A3-56EB-B9C9E4F24600}"/>
          </ac:spMkLst>
        </pc:spChg>
        <pc:graphicFrameChg chg="mod modGraphic">
          <ac:chgData name="Becky Seefeldt" userId="b082e20552201f44" providerId="LiveId" clId="{14A4C6B1-ABD7-4822-901C-83C035848242}" dt="2025-10-02T15:24:10.826" v="108"/>
          <ac:graphicFrameMkLst>
            <pc:docMk/>
            <pc:sldMk cId="2789757761" sldId="267"/>
            <ac:graphicFrameMk id="6" creationId="{CFE309B2-1D26-237C-EFC2-F149CACF1B03}"/>
          </ac:graphicFrameMkLst>
        </pc:graphicFrameChg>
      </pc:sldChg>
      <pc:sldChg chg="addSp delSp modSp mod">
        <pc:chgData name="Becky Seefeldt" userId="b082e20552201f44" providerId="LiveId" clId="{14A4C6B1-ABD7-4822-901C-83C035848242}" dt="2025-10-02T15:26:26.564" v="116" actId="22"/>
        <pc:sldMkLst>
          <pc:docMk/>
          <pc:sldMk cId="2540008681" sldId="269"/>
        </pc:sldMkLst>
        <pc:spChg chg="del">
          <ac:chgData name="Becky Seefeldt" userId="b082e20552201f44" providerId="LiveId" clId="{14A4C6B1-ABD7-4822-901C-83C035848242}" dt="2025-10-02T15:26:09.133" v="111" actId="478"/>
          <ac:spMkLst>
            <pc:docMk/>
            <pc:sldMk cId="2540008681" sldId="269"/>
            <ac:spMk id="3" creationId="{2E4CA359-EE5D-2216-D3B0-B2BC85F0D26F}"/>
          </ac:spMkLst>
        </pc:spChg>
        <pc:spChg chg="del">
          <ac:chgData name="Becky Seefeldt" userId="b082e20552201f44" providerId="LiveId" clId="{14A4C6B1-ABD7-4822-901C-83C035848242}" dt="2025-10-02T15:26:07.511" v="110" actId="478"/>
          <ac:spMkLst>
            <pc:docMk/>
            <pc:sldMk cId="2540008681" sldId="269"/>
            <ac:spMk id="4" creationId="{2ECAB838-B302-45AD-BB01-51BE868D5CC2}"/>
          </ac:spMkLst>
        </pc:spChg>
        <pc:spChg chg="del">
          <ac:chgData name="Becky Seefeldt" userId="b082e20552201f44" providerId="LiveId" clId="{14A4C6B1-ABD7-4822-901C-83C035848242}" dt="2025-10-02T15:26:11.300" v="112" actId="478"/>
          <ac:spMkLst>
            <pc:docMk/>
            <pc:sldMk cId="2540008681" sldId="269"/>
            <ac:spMk id="5" creationId="{2026A30C-7AAD-01E3-C8F8-1ABC9482E8D5}"/>
          </ac:spMkLst>
        </pc:spChg>
        <pc:spChg chg="del">
          <ac:chgData name="Becky Seefeldt" userId="b082e20552201f44" providerId="LiveId" clId="{14A4C6B1-ABD7-4822-901C-83C035848242}" dt="2025-10-02T15:26:18.237" v="113" actId="478"/>
          <ac:spMkLst>
            <pc:docMk/>
            <pc:sldMk cId="2540008681" sldId="269"/>
            <ac:spMk id="17" creationId="{134770A6-63EE-4977-B63D-E2FF89B8E769}"/>
          </ac:spMkLst>
        </pc:spChg>
        <pc:spChg chg="del">
          <ac:chgData name="Becky Seefeldt" userId="b082e20552201f44" providerId="LiveId" clId="{14A4C6B1-ABD7-4822-901C-83C035848242}" dt="2025-10-02T15:26:18.237" v="113" actId="478"/>
          <ac:spMkLst>
            <pc:docMk/>
            <pc:sldMk cId="2540008681" sldId="269"/>
            <ac:spMk id="18" creationId="{51ED0D46-D12D-CCE7-0DCB-87B5395B6CBE}"/>
          </ac:spMkLst>
        </pc:spChg>
        <pc:spChg chg="del">
          <ac:chgData name="Becky Seefeldt" userId="b082e20552201f44" providerId="LiveId" clId="{14A4C6B1-ABD7-4822-901C-83C035848242}" dt="2025-10-02T15:26:18.237" v="113" actId="478"/>
          <ac:spMkLst>
            <pc:docMk/>
            <pc:sldMk cId="2540008681" sldId="269"/>
            <ac:spMk id="19" creationId="{2FDD71E3-D7EA-E3E9-72ED-BD072B43C5BD}"/>
          </ac:spMkLst>
        </pc:spChg>
        <pc:spChg chg="add del mod">
          <ac:chgData name="Becky Seefeldt" userId="b082e20552201f44" providerId="LiveId" clId="{14A4C6B1-ABD7-4822-901C-83C035848242}" dt="2025-10-02T15:26:21.549" v="114" actId="478"/>
          <ac:spMkLst>
            <pc:docMk/>
            <pc:sldMk cId="2540008681" sldId="269"/>
            <ac:spMk id="20" creationId="{9D59DE91-AB26-5DBC-0B94-B338EC5C7835}"/>
          </ac:spMkLst>
        </pc:spChg>
        <pc:spChg chg="add del">
          <ac:chgData name="Becky Seefeldt" userId="b082e20552201f44" providerId="LiveId" clId="{14A4C6B1-ABD7-4822-901C-83C035848242}" dt="2025-10-02T15:26:26.564" v="116" actId="22"/>
          <ac:spMkLst>
            <pc:docMk/>
            <pc:sldMk cId="2540008681" sldId="269"/>
            <ac:spMk id="22" creationId="{A8B5E714-1DC1-60BC-C207-1EDBBFA7D697}"/>
          </ac:spMkLst>
        </pc:spChg>
        <pc:grpChg chg="del">
          <ac:chgData name="Becky Seefeldt" userId="b082e20552201f44" providerId="LiveId" clId="{14A4C6B1-ABD7-4822-901C-83C035848242}" dt="2025-10-02T15:26:18.237" v="113" actId="478"/>
          <ac:grpSpMkLst>
            <pc:docMk/>
            <pc:sldMk cId="2540008681" sldId="269"/>
            <ac:grpSpMk id="10" creationId="{BB292A12-D75E-BEBC-88E2-552EF152E6B2}"/>
          </ac:grpSpMkLst>
        </pc:grpChg>
        <pc:picChg chg="del">
          <ac:chgData name="Becky Seefeldt" userId="b082e20552201f44" providerId="LiveId" clId="{14A4C6B1-ABD7-4822-901C-83C035848242}" dt="2025-10-02T15:26:18.237" v="113" actId="478"/>
          <ac:picMkLst>
            <pc:docMk/>
            <pc:sldMk cId="2540008681" sldId="269"/>
            <ac:picMk id="6" creationId="{82F98D21-795B-EEFF-9C2F-FD418125D4FA}"/>
          </ac:picMkLst>
        </pc:picChg>
        <pc:picChg chg="del">
          <ac:chgData name="Becky Seefeldt" userId="b082e20552201f44" providerId="LiveId" clId="{14A4C6B1-ABD7-4822-901C-83C035848242}" dt="2025-10-02T15:26:18.237" v="113" actId="478"/>
          <ac:picMkLst>
            <pc:docMk/>
            <pc:sldMk cId="2540008681" sldId="269"/>
            <ac:picMk id="8" creationId="{04AFEEC1-D926-997C-191E-E4AA51F862D6}"/>
          </ac:picMkLst>
        </pc:picChg>
        <pc:picChg chg="del">
          <ac:chgData name="Becky Seefeldt" userId="b082e20552201f44" providerId="LiveId" clId="{14A4C6B1-ABD7-4822-901C-83C035848242}" dt="2025-10-02T15:26:18.237" v="113" actId="478"/>
          <ac:picMkLst>
            <pc:docMk/>
            <pc:sldMk cId="2540008681" sldId="269"/>
            <ac:picMk id="9" creationId="{222D6781-5F2E-286C-8BDD-7C9A44549270}"/>
          </ac:picMkLst>
        </pc:picChg>
      </pc:sldChg>
      <pc:sldChg chg="del">
        <pc:chgData name="Becky Seefeldt" userId="b082e20552201f44" providerId="LiveId" clId="{14A4C6B1-ABD7-4822-901C-83C035848242}" dt="2025-10-02T15:21:54.837" v="98" actId="2696"/>
        <pc:sldMkLst>
          <pc:docMk/>
          <pc:sldMk cId="4240519240" sldId="275"/>
        </pc:sldMkLst>
      </pc:sldChg>
      <pc:sldChg chg="del">
        <pc:chgData name="Becky Seefeldt" userId="b082e20552201f44" providerId="LiveId" clId="{14A4C6B1-ABD7-4822-901C-83C035848242}" dt="2025-10-02T15:17:33.590" v="1" actId="47"/>
        <pc:sldMkLst>
          <pc:docMk/>
          <pc:sldMk cId="880115655" sldId="278"/>
        </pc:sldMkLst>
      </pc:sldChg>
      <pc:sldChg chg="del">
        <pc:chgData name="Becky Seefeldt" userId="b082e20552201f44" providerId="LiveId" clId="{14A4C6B1-ABD7-4822-901C-83C035848242}" dt="2025-10-02T15:17:37.276" v="3" actId="47"/>
        <pc:sldMkLst>
          <pc:docMk/>
          <pc:sldMk cId="1641935389" sldId="286"/>
        </pc:sldMkLst>
      </pc:sldChg>
      <pc:sldChg chg="del">
        <pc:chgData name="Becky Seefeldt" userId="b082e20552201f44" providerId="LiveId" clId="{14A4C6B1-ABD7-4822-901C-83C035848242}" dt="2025-10-02T15:20:16.391" v="95" actId="47"/>
        <pc:sldMkLst>
          <pc:docMk/>
          <pc:sldMk cId="1633285009" sldId="292"/>
        </pc:sldMkLst>
      </pc:sldChg>
      <pc:sldChg chg="del">
        <pc:chgData name="Becky Seefeldt" userId="b082e20552201f44" providerId="LiveId" clId="{14A4C6B1-ABD7-4822-901C-83C035848242}" dt="2025-10-02T15:21:57.712" v="99" actId="2696"/>
        <pc:sldMkLst>
          <pc:docMk/>
          <pc:sldMk cId="2395439888" sldId="293"/>
        </pc:sldMkLst>
      </pc:sldChg>
      <pc:sldChg chg="del">
        <pc:chgData name="Becky Seefeldt" userId="b082e20552201f44" providerId="LiveId" clId="{14A4C6B1-ABD7-4822-901C-83C035848242}" dt="2025-10-02T15:17:32.453" v="0" actId="47"/>
        <pc:sldMkLst>
          <pc:docMk/>
          <pc:sldMk cId="3132624362" sldId="295"/>
        </pc:sldMkLst>
      </pc:sldChg>
      <pc:sldChg chg="del">
        <pc:chgData name="Becky Seefeldt" userId="b082e20552201f44" providerId="LiveId" clId="{14A4C6B1-ABD7-4822-901C-83C035848242}" dt="2025-10-02T15:17:35.329" v="2" actId="47"/>
        <pc:sldMkLst>
          <pc:docMk/>
          <pc:sldMk cId="1024195679" sldId="305"/>
        </pc:sldMkLst>
      </pc:sldChg>
      <pc:sldChg chg="del">
        <pc:chgData name="Becky Seefeldt" userId="b082e20552201f44" providerId="LiveId" clId="{14A4C6B1-ABD7-4822-901C-83C035848242}" dt="2025-10-02T15:20:13.187" v="94" actId="47"/>
        <pc:sldMkLst>
          <pc:docMk/>
          <pc:sldMk cId="2639942930" sldId="3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D6711-0F26-45DB-BE30-70607DB07C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D7C989-D068-4DF4-AE6A-0D44FE51A988}">
      <dgm:prSet phldrT="[Text]" custT="1"/>
      <dgm:spPr/>
      <dgm:t>
        <a:bodyPr/>
        <a:lstStyle/>
        <a:p>
          <a:r>
            <a:rPr lang="en-US" sz="2000" b="1" dirty="0">
              <a:solidFill>
                <a:srgbClr val="183B43"/>
              </a:solidFill>
            </a:rPr>
            <a:t>Largest Selection of Health &amp; Lifestyle Interventions</a:t>
          </a:r>
          <a:br>
            <a:rPr lang="en-US" sz="1800" b="1" dirty="0">
              <a:solidFill>
                <a:srgbClr val="183B43"/>
              </a:solidFill>
            </a:rPr>
          </a:br>
          <a:r>
            <a:rPr lang="en-US" sz="1400" dirty="0"/>
            <a:t>Over 3,000 merchant partners providing comprehensive and cost-effective options for eligible individuals. </a:t>
          </a:r>
          <a:endParaRPr lang="en-US" sz="1400" b="1" dirty="0">
            <a:solidFill>
              <a:srgbClr val="183B43"/>
            </a:solidFill>
          </a:endParaRPr>
        </a:p>
      </dgm:t>
    </dgm:pt>
    <dgm:pt modelId="{7704832F-2DCD-4EC7-9123-C2BB0CDBEEA8}" type="parTrans" cxnId="{28C00307-546C-49F7-9122-E4EEC8EA4D0D}">
      <dgm:prSet/>
      <dgm:spPr/>
      <dgm:t>
        <a:bodyPr/>
        <a:lstStyle/>
        <a:p>
          <a:endParaRPr lang="en-US"/>
        </a:p>
      </dgm:t>
    </dgm:pt>
    <dgm:pt modelId="{86B81DE6-EA76-49F0-A86C-CF4BD5238FA2}" type="sibTrans" cxnId="{28C00307-546C-49F7-9122-E4EEC8EA4D0D}">
      <dgm:prSet/>
      <dgm:spPr/>
      <dgm:t>
        <a:bodyPr/>
        <a:lstStyle/>
        <a:p>
          <a:endParaRPr lang="en-US"/>
        </a:p>
      </dgm:t>
    </dgm:pt>
    <dgm:pt modelId="{44D677D4-72B2-454C-A2D6-19D1613B2093}">
      <dgm:prSet phldrT="[Text]" custT="1"/>
      <dgm:spPr/>
      <dgm:t>
        <a:bodyPr/>
        <a:lstStyle/>
        <a:p>
          <a:r>
            <a:rPr lang="en-US" sz="2000" b="1" dirty="0">
              <a:solidFill>
                <a:srgbClr val="183B43"/>
              </a:solidFill>
            </a:rPr>
            <a:t>Health Interventions are Evidence-backed and Reviewed</a:t>
          </a:r>
          <a:br>
            <a:rPr lang="en-US" sz="1500" dirty="0"/>
          </a:br>
          <a:r>
            <a:rPr lang="en-US" sz="1400" dirty="0"/>
            <a:t>All items and services are backed by evidence-based research and reviewed by advisory committee </a:t>
          </a:r>
        </a:p>
      </dgm:t>
    </dgm:pt>
    <dgm:pt modelId="{F7E33A9F-CE3E-429E-A7DC-E42EE533CFC0}" type="parTrans" cxnId="{2D154DD1-CDB3-4D4C-9291-FB52F2726290}">
      <dgm:prSet/>
      <dgm:spPr/>
      <dgm:t>
        <a:bodyPr/>
        <a:lstStyle/>
        <a:p>
          <a:endParaRPr lang="en-US"/>
        </a:p>
      </dgm:t>
    </dgm:pt>
    <dgm:pt modelId="{6DA4F14D-C35B-44F8-9DEC-F07CD4B8037B}" type="sibTrans" cxnId="{2D154DD1-CDB3-4D4C-9291-FB52F2726290}">
      <dgm:prSet/>
      <dgm:spPr/>
      <dgm:t>
        <a:bodyPr/>
        <a:lstStyle/>
        <a:p>
          <a:endParaRPr lang="en-US"/>
        </a:p>
      </dgm:t>
    </dgm:pt>
    <dgm:pt modelId="{BFC4C8E0-FEE0-4909-9391-8A8AA83C2C4D}">
      <dgm:prSet phldrT="[Text]" custT="1"/>
      <dgm:spPr/>
      <dgm:t>
        <a:bodyPr/>
        <a:lstStyle/>
        <a:p>
          <a:r>
            <a:rPr lang="en-US" sz="2000" b="1" dirty="0">
              <a:solidFill>
                <a:srgbClr val="183B43"/>
              </a:solidFill>
            </a:rPr>
            <a:t>Eligibility is Reviewed Individually</a:t>
          </a:r>
          <a:br>
            <a:rPr lang="en-US" sz="2000" b="1" dirty="0">
              <a:solidFill>
                <a:srgbClr val="183B43"/>
              </a:solidFill>
            </a:rPr>
          </a:br>
          <a:r>
            <a:rPr lang="en-US" sz="1400" dirty="0"/>
            <a:t>Eligibility for a Letter of Medical Necessity is not automatic. Individuals complete a health assessment which is reviewed by licensed clinicians to determine eligibility. </a:t>
          </a:r>
          <a:endParaRPr lang="en-US" sz="2000" b="1" dirty="0">
            <a:solidFill>
              <a:srgbClr val="183B43"/>
            </a:solidFill>
          </a:endParaRPr>
        </a:p>
      </dgm:t>
    </dgm:pt>
    <dgm:pt modelId="{C927BF79-0B9F-4C37-8D60-D5E664867002}" type="parTrans" cxnId="{F249B913-106F-4A5A-8531-8CD27AE30AC4}">
      <dgm:prSet/>
      <dgm:spPr/>
      <dgm:t>
        <a:bodyPr/>
        <a:lstStyle/>
        <a:p>
          <a:endParaRPr lang="en-US"/>
        </a:p>
      </dgm:t>
    </dgm:pt>
    <dgm:pt modelId="{38E94596-8B68-41E6-9BAD-6B8680F1589B}" type="sibTrans" cxnId="{F249B913-106F-4A5A-8531-8CD27AE30AC4}">
      <dgm:prSet/>
      <dgm:spPr/>
      <dgm:t>
        <a:bodyPr/>
        <a:lstStyle/>
        <a:p>
          <a:endParaRPr lang="en-US"/>
        </a:p>
      </dgm:t>
    </dgm:pt>
    <dgm:pt modelId="{A621BA8A-5DE4-4B04-8BB5-1420B163B981}">
      <dgm:prSet phldrT="[Text]" custT="1"/>
      <dgm:spPr/>
      <dgm:t>
        <a:bodyPr/>
        <a:lstStyle/>
        <a:p>
          <a:r>
            <a:rPr lang="en-US" sz="2000" b="1" dirty="0">
              <a:solidFill>
                <a:srgbClr val="183B43"/>
              </a:solidFill>
            </a:rPr>
            <a:t>Streamline Processing</a:t>
          </a:r>
          <a:br>
            <a:rPr lang="en-US" sz="2000" dirty="0">
              <a:solidFill>
                <a:srgbClr val="183B43"/>
              </a:solidFill>
            </a:rPr>
          </a:br>
          <a:r>
            <a:rPr lang="en-US" sz="1400" dirty="0" err="1"/>
            <a:t>Truemed</a:t>
          </a:r>
          <a:r>
            <a:rPr lang="en-US" sz="1400" dirty="0"/>
            <a:t> provides options for systematic data exchange to help reduce or eliminate manual processing of LMNs.</a:t>
          </a:r>
          <a:endParaRPr lang="en-US" sz="1400" dirty="0">
            <a:solidFill>
              <a:srgbClr val="183B43"/>
            </a:solidFill>
          </a:endParaRPr>
        </a:p>
      </dgm:t>
    </dgm:pt>
    <dgm:pt modelId="{4C494AD2-C884-4FE4-99EB-C672A4892CF6}" type="parTrans" cxnId="{1B24535B-7524-4104-9E16-20E185F5B562}">
      <dgm:prSet/>
      <dgm:spPr/>
      <dgm:t>
        <a:bodyPr/>
        <a:lstStyle/>
        <a:p>
          <a:endParaRPr lang="en-US"/>
        </a:p>
      </dgm:t>
    </dgm:pt>
    <dgm:pt modelId="{2F3954ED-93E5-4617-B27B-571171D4659D}" type="sibTrans" cxnId="{1B24535B-7524-4104-9E16-20E185F5B562}">
      <dgm:prSet/>
      <dgm:spPr/>
      <dgm:t>
        <a:bodyPr/>
        <a:lstStyle/>
        <a:p>
          <a:endParaRPr lang="en-US"/>
        </a:p>
      </dgm:t>
    </dgm:pt>
    <dgm:pt modelId="{09DA141A-0254-41A7-A3C8-4E31BD6287A6}">
      <dgm:prSet phldrT="[Text]" custT="1"/>
      <dgm:spPr/>
      <dgm:t>
        <a:bodyPr/>
        <a:lstStyle/>
        <a:p>
          <a:r>
            <a:rPr lang="en-US" sz="2000" b="1" dirty="0">
              <a:solidFill>
                <a:srgbClr val="183B43"/>
              </a:solidFill>
            </a:rPr>
            <a:t>Powered by Compliance-Centric Process</a:t>
          </a:r>
          <a:br>
            <a:rPr lang="en-US" sz="2000" b="1" dirty="0">
              <a:solidFill>
                <a:srgbClr val="183B43"/>
              </a:solidFill>
            </a:rPr>
          </a:br>
          <a:r>
            <a:rPr lang="en-US" sz="1400" dirty="0"/>
            <a:t>Over the last two years, we have worked closely with the IRS and industry experts to understand and adapt our processes to ensure alignment with FSA and HSA acceptance rules</a:t>
          </a:r>
        </a:p>
      </dgm:t>
    </dgm:pt>
    <dgm:pt modelId="{91C87EA7-C307-4ABD-AC11-41A7E90179CD}" type="parTrans" cxnId="{9D8FBC1F-8D4B-4DB3-AF7C-9FCE4375FD72}">
      <dgm:prSet/>
      <dgm:spPr/>
      <dgm:t>
        <a:bodyPr/>
        <a:lstStyle/>
        <a:p>
          <a:endParaRPr lang="en-US"/>
        </a:p>
      </dgm:t>
    </dgm:pt>
    <dgm:pt modelId="{CE67D3D5-B889-4B9A-9DCC-BD751A777488}" type="sibTrans" cxnId="{9D8FBC1F-8D4B-4DB3-AF7C-9FCE4375FD72}">
      <dgm:prSet/>
      <dgm:spPr/>
      <dgm:t>
        <a:bodyPr/>
        <a:lstStyle/>
        <a:p>
          <a:endParaRPr lang="en-US"/>
        </a:p>
      </dgm:t>
    </dgm:pt>
    <dgm:pt modelId="{A328A159-CA39-434E-AD18-09E34D62BCD4}" type="pres">
      <dgm:prSet presAssocID="{B80D6711-0F26-45DB-BE30-70607DB07C4F}" presName="Name0" presStyleCnt="0">
        <dgm:presLayoutVars>
          <dgm:chMax val="7"/>
          <dgm:chPref val="7"/>
          <dgm:dir/>
        </dgm:presLayoutVars>
      </dgm:prSet>
      <dgm:spPr/>
    </dgm:pt>
    <dgm:pt modelId="{1CE799DA-79D1-4763-B6BF-D0C5498FACC0}" type="pres">
      <dgm:prSet presAssocID="{B80D6711-0F26-45DB-BE30-70607DB07C4F}" presName="Name1" presStyleCnt="0"/>
      <dgm:spPr/>
    </dgm:pt>
    <dgm:pt modelId="{3CCF2575-685B-4523-BF80-D4018ACB782F}" type="pres">
      <dgm:prSet presAssocID="{B80D6711-0F26-45DB-BE30-70607DB07C4F}" presName="cycle" presStyleCnt="0"/>
      <dgm:spPr/>
    </dgm:pt>
    <dgm:pt modelId="{AC9809C5-D68C-44D8-B3A8-73D28452E8D1}" type="pres">
      <dgm:prSet presAssocID="{B80D6711-0F26-45DB-BE30-70607DB07C4F}" presName="srcNode" presStyleLbl="node1" presStyleIdx="0" presStyleCnt="5"/>
      <dgm:spPr/>
    </dgm:pt>
    <dgm:pt modelId="{E37A3846-E65C-45F6-B980-32C8AC56DF4E}" type="pres">
      <dgm:prSet presAssocID="{B80D6711-0F26-45DB-BE30-70607DB07C4F}" presName="conn" presStyleLbl="parChTrans1D2" presStyleIdx="0" presStyleCnt="1"/>
      <dgm:spPr/>
    </dgm:pt>
    <dgm:pt modelId="{B234BE52-CC79-4871-A5FF-F9502F84C8C9}" type="pres">
      <dgm:prSet presAssocID="{B80D6711-0F26-45DB-BE30-70607DB07C4F}" presName="extraNode" presStyleLbl="node1" presStyleIdx="0" presStyleCnt="5"/>
      <dgm:spPr/>
    </dgm:pt>
    <dgm:pt modelId="{F8645AD1-268A-4868-BF82-1137B99B0D1D}" type="pres">
      <dgm:prSet presAssocID="{B80D6711-0F26-45DB-BE30-70607DB07C4F}" presName="dstNode" presStyleLbl="node1" presStyleIdx="0" presStyleCnt="5"/>
      <dgm:spPr/>
    </dgm:pt>
    <dgm:pt modelId="{E706B122-F7A2-4629-BCB8-BE1ACA82D399}" type="pres">
      <dgm:prSet presAssocID="{8CD7C989-D068-4DF4-AE6A-0D44FE51A988}" presName="text_1" presStyleLbl="node1" presStyleIdx="0" presStyleCnt="5" custScaleY="130426">
        <dgm:presLayoutVars>
          <dgm:bulletEnabled val="1"/>
        </dgm:presLayoutVars>
      </dgm:prSet>
      <dgm:spPr/>
    </dgm:pt>
    <dgm:pt modelId="{A12170EB-EA8A-494F-B416-1FA0C3AA1799}" type="pres">
      <dgm:prSet presAssocID="{8CD7C989-D068-4DF4-AE6A-0D44FE51A988}" presName="accent_1" presStyleCnt="0"/>
      <dgm:spPr/>
    </dgm:pt>
    <dgm:pt modelId="{A9A6D497-04AE-461C-8B42-B92ADDA0BA9D}" type="pres">
      <dgm:prSet presAssocID="{8CD7C989-D068-4DF4-AE6A-0D44FE51A988}" presName="accentRepeatNode" presStyleLbl="solidFgAcc1" presStyleIdx="0" presStyleCnt="5"/>
      <dgm:spPr/>
    </dgm:pt>
    <dgm:pt modelId="{1C1AF35A-C887-44C3-8A07-27D50A157F6B}" type="pres">
      <dgm:prSet presAssocID="{44D677D4-72B2-454C-A2D6-19D1613B2093}" presName="text_2" presStyleLbl="node1" presStyleIdx="1" presStyleCnt="5" custScaleY="122169">
        <dgm:presLayoutVars>
          <dgm:bulletEnabled val="1"/>
        </dgm:presLayoutVars>
      </dgm:prSet>
      <dgm:spPr/>
    </dgm:pt>
    <dgm:pt modelId="{00A3FBF6-6B5D-4E78-A1AF-48AF1DC76121}" type="pres">
      <dgm:prSet presAssocID="{44D677D4-72B2-454C-A2D6-19D1613B2093}" presName="accent_2" presStyleCnt="0"/>
      <dgm:spPr/>
    </dgm:pt>
    <dgm:pt modelId="{D822232E-CB68-4AE2-8812-1FF4D8DF1D93}" type="pres">
      <dgm:prSet presAssocID="{44D677D4-72B2-454C-A2D6-19D1613B2093}" presName="accentRepeatNode" presStyleLbl="solidFgAcc1" presStyleIdx="1" presStyleCnt="5"/>
      <dgm:spPr/>
    </dgm:pt>
    <dgm:pt modelId="{D87B4DB6-E175-475E-8B17-F15B9A5519B0}" type="pres">
      <dgm:prSet presAssocID="{BFC4C8E0-FEE0-4909-9391-8A8AA83C2C4D}" presName="text_3" presStyleLbl="node1" presStyleIdx="2" presStyleCnt="5" custScaleY="137244">
        <dgm:presLayoutVars>
          <dgm:bulletEnabled val="1"/>
        </dgm:presLayoutVars>
      </dgm:prSet>
      <dgm:spPr/>
    </dgm:pt>
    <dgm:pt modelId="{02EC888C-E088-486A-A77F-DBDE30566EF9}" type="pres">
      <dgm:prSet presAssocID="{BFC4C8E0-FEE0-4909-9391-8A8AA83C2C4D}" presName="accent_3" presStyleCnt="0"/>
      <dgm:spPr/>
    </dgm:pt>
    <dgm:pt modelId="{64888EB0-A120-4B08-B9CB-8C80A3A3E519}" type="pres">
      <dgm:prSet presAssocID="{BFC4C8E0-FEE0-4909-9391-8A8AA83C2C4D}" presName="accentRepeatNode" presStyleLbl="solidFgAcc1" presStyleIdx="2" presStyleCnt="5"/>
      <dgm:spPr/>
    </dgm:pt>
    <dgm:pt modelId="{6B0D93FA-5103-41BE-A2CB-C316258252BF}" type="pres">
      <dgm:prSet presAssocID="{09DA141A-0254-41A7-A3C8-4E31BD6287A6}" presName="text_4" presStyleLbl="node1" presStyleIdx="3" presStyleCnt="5" custScaleY="125099">
        <dgm:presLayoutVars>
          <dgm:bulletEnabled val="1"/>
        </dgm:presLayoutVars>
      </dgm:prSet>
      <dgm:spPr/>
    </dgm:pt>
    <dgm:pt modelId="{8ECA6455-55D2-4B72-8727-516D835AF4A5}" type="pres">
      <dgm:prSet presAssocID="{09DA141A-0254-41A7-A3C8-4E31BD6287A6}" presName="accent_4" presStyleCnt="0"/>
      <dgm:spPr/>
    </dgm:pt>
    <dgm:pt modelId="{74E3EDF7-2788-4963-BDB8-BE2C848F6EED}" type="pres">
      <dgm:prSet presAssocID="{09DA141A-0254-41A7-A3C8-4E31BD6287A6}" presName="accentRepeatNode" presStyleLbl="solidFgAcc1" presStyleIdx="3" presStyleCnt="5"/>
      <dgm:spPr/>
    </dgm:pt>
    <dgm:pt modelId="{8C481FE3-BEF2-48F4-801B-616B70C70960}" type="pres">
      <dgm:prSet presAssocID="{A621BA8A-5DE4-4B04-8BB5-1420B163B981}" presName="text_5" presStyleLbl="node1" presStyleIdx="4" presStyleCnt="5">
        <dgm:presLayoutVars>
          <dgm:bulletEnabled val="1"/>
        </dgm:presLayoutVars>
      </dgm:prSet>
      <dgm:spPr/>
    </dgm:pt>
    <dgm:pt modelId="{0C208B00-156C-4E92-8C7A-3F554EAD8EDB}" type="pres">
      <dgm:prSet presAssocID="{A621BA8A-5DE4-4B04-8BB5-1420B163B981}" presName="accent_5" presStyleCnt="0"/>
      <dgm:spPr/>
    </dgm:pt>
    <dgm:pt modelId="{33445DA7-B846-4754-B528-21ADD9508026}" type="pres">
      <dgm:prSet presAssocID="{A621BA8A-5DE4-4B04-8BB5-1420B163B981}" presName="accentRepeatNode" presStyleLbl="solidFgAcc1" presStyleIdx="4" presStyleCnt="5"/>
      <dgm:spPr/>
    </dgm:pt>
  </dgm:ptLst>
  <dgm:cxnLst>
    <dgm:cxn modelId="{28C00307-546C-49F7-9122-E4EEC8EA4D0D}" srcId="{B80D6711-0F26-45DB-BE30-70607DB07C4F}" destId="{8CD7C989-D068-4DF4-AE6A-0D44FE51A988}" srcOrd="0" destOrd="0" parTransId="{7704832F-2DCD-4EC7-9123-C2BB0CDBEEA8}" sibTransId="{86B81DE6-EA76-49F0-A86C-CF4BD5238FA2}"/>
    <dgm:cxn modelId="{F249B913-106F-4A5A-8531-8CD27AE30AC4}" srcId="{B80D6711-0F26-45DB-BE30-70607DB07C4F}" destId="{BFC4C8E0-FEE0-4909-9391-8A8AA83C2C4D}" srcOrd="2" destOrd="0" parTransId="{C927BF79-0B9F-4C37-8D60-D5E664867002}" sibTransId="{38E94596-8B68-41E6-9BAD-6B8680F1589B}"/>
    <dgm:cxn modelId="{451C5419-1376-443E-9599-864099065484}" type="presOf" srcId="{B80D6711-0F26-45DB-BE30-70607DB07C4F}" destId="{A328A159-CA39-434E-AD18-09E34D62BCD4}" srcOrd="0" destOrd="0" presId="urn:microsoft.com/office/officeart/2008/layout/VerticalCurvedList"/>
    <dgm:cxn modelId="{9D8FBC1F-8D4B-4DB3-AF7C-9FCE4375FD72}" srcId="{B80D6711-0F26-45DB-BE30-70607DB07C4F}" destId="{09DA141A-0254-41A7-A3C8-4E31BD6287A6}" srcOrd="3" destOrd="0" parTransId="{91C87EA7-C307-4ABD-AC11-41A7E90179CD}" sibTransId="{CE67D3D5-B889-4B9A-9DCC-BD751A777488}"/>
    <dgm:cxn modelId="{1B24535B-7524-4104-9E16-20E185F5B562}" srcId="{B80D6711-0F26-45DB-BE30-70607DB07C4F}" destId="{A621BA8A-5DE4-4B04-8BB5-1420B163B981}" srcOrd="4" destOrd="0" parTransId="{4C494AD2-C884-4FE4-99EB-C672A4892CF6}" sibTransId="{2F3954ED-93E5-4617-B27B-571171D4659D}"/>
    <dgm:cxn modelId="{C0582243-F81F-4F15-A3E6-52C3410B35BC}" type="presOf" srcId="{A621BA8A-5DE4-4B04-8BB5-1420B163B981}" destId="{8C481FE3-BEF2-48F4-801B-616B70C70960}" srcOrd="0" destOrd="0" presId="urn:microsoft.com/office/officeart/2008/layout/VerticalCurvedList"/>
    <dgm:cxn modelId="{C7E2D472-3DBB-42BE-8FE2-09EF9463D9FA}" type="presOf" srcId="{BFC4C8E0-FEE0-4909-9391-8A8AA83C2C4D}" destId="{D87B4DB6-E175-475E-8B17-F15B9A5519B0}" srcOrd="0" destOrd="0" presId="urn:microsoft.com/office/officeart/2008/layout/VerticalCurvedList"/>
    <dgm:cxn modelId="{67531856-B960-4560-97D6-8D0353BB6501}" type="presOf" srcId="{44D677D4-72B2-454C-A2D6-19D1613B2093}" destId="{1C1AF35A-C887-44C3-8A07-27D50A157F6B}" srcOrd="0" destOrd="0" presId="urn:microsoft.com/office/officeart/2008/layout/VerticalCurvedList"/>
    <dgm:cxn modelId="{3CC755BA-252D-4B4B-9144-0D923604CD49}" type="presOf" srcId="{8CD7C989-D068-4DF4-AE6A-0D44FE51A988}" destId="{E706B122-F7A2-4629-BCB8-BE1ACA82D399}" srcOrd="0" destOrd="0" presId="urn:microsoft.com/office/officeart/2008/layout/VerticalCurvedList"/>
    <dgm:cxn modelId="{2D154DD1-CDB3-4D4C-9291-FB52F2726290}" srcId="{B80D6711-0F26-45DB-BE30-70607DB07C4F}" destId="{44D677D4-72B2-454C-A2D6-19D1613B2093}" srcOrd="1" destOrd="0" parTransId="{F7E33A9F-CE3E-429E-A7DC-E42EE533CFC0}" sibTransId="{6DA4F14D-C35B-44F8-9DEC-F07CD4B8037B}"/>
    <dgm:cxn modelId="{A4EB9AE4-2766-41C4-AA13-6E68D889089F}" type="presOf" srcId="{86B81DE6-EA76-49F0-A86C-CF4BD5238FA2}" destId="{E37A3846-E65C-45F6-B980-32C8AC56DF4E}" srcOrd="0" destOrd="0" presId="urn:microsoft.com/office/officeart/2008/layout/VerticalCurvedList"/>
    <dgm:cxn modelId="{09AD59E6-72BA-4AC7-8EBF-5B9E6BFFE339}" type="presOf" srcId="{09DA141A-0254-41A7-A3C8-4E31BD6287A6}" destId="{6B0D93FA-5103-41BE-A2CB-C316258252BF}" srcOrd="0" destOrd="0" presId="urn:microsoft.com/office/officeart/2008/layout/VerticalCurvedList"/>
    <dgm:cxn modelId="{CAA44AFE-C610-41BF-A68D-F94CF67B811E}" type="presParOf" srcId="{A328A159-CA39-434E-AD18-09E34D62BCD4}" destId="{1CE799DA-79D1-4763-B6BF-D0C5498FACC0}" srcOrd="0" destOrd="0" presId="urn:microsoft.com/office/officeart/2008/layout/VerticalCurvedList"/>
    <dgm:cxn modelId="{A9F1E813-BB04-472C-B546-0707CBBB1BC9}" type="presParOf" srcId="{1CE799DA-79D1-4763-B6BF-D0C5498FACC0}" destId="{3CCF2575-685B-4523-BF80-D4018ACB782F}" srcOrd="0" destOrd="0" presId="urn:microsoft.com/office/officeart/2008/layout/VerticalCurvedList"/>
    <dgm:cxn modelId="{6536BFC8-F73C-47A3-97E2-54AA284D18B4}" type="presParOf" srcId="{3CCF2575-685B-4523-BF80-D4018ACB782F}" destId="{AC9809C5-D68C-44D8-B3A8-73D28452E8D1}" srcOrd="0" destOrd="0" presId="urn:microsoft.com/office/officeart/2008/layout/VerticalCurvedList"/>
    <dgm:cxn modelId="{9D7A7BFF-9C4F-4F86-917B-459C604816DB}" type="presParOf" srcId="{3CCF2575-685B-4523-BF80-D4018ACB782F}" destId="{E37A3846-E65C-45F6-B980-32C8AC56DF4E}" srcOrd="1" destOrd="0" presId="urn:microsoft.com/office/officeart/2008/layout/VerticalCurvedList"/>
    <dgm:cxn modelId="{FB09A667-49D1-4B0C-B77C-F1D1990D657D}" type="presParOf" srcId="{3CCF2575-685B-4523-BF80-D4018ACB782F}" destId="{B234BE52-CC79-4871-A5FF-F9502F84C8C9}" srcOrd="2" destOrd="0" presId="urn:microsoft.com/office/officeart/2008/layout/VerticalCurvedList"/>
    <dgm:cxn modelId="{C49C49DF-CA1D-4C4E-9F5D-6B76A8FB93FF}" type="presParOf" srcId="{3CCF2575-685B-4523-BF80-D4018ACB782F}" destId="{F8645AD1-268A-4868-BF82-1137B99B0D1D}" srcOrd="3" destOrd="0" presId="urn:microsoft.com/office/officeart/2008/layout/VerticalCurvedList"/>
    <dgm:cxn modelId="{86AC2222-B6FF-47CE-B594-07E478A90D23}" type="presParOf" srcId="{1CE799DA-79D1-4763-B6BF-D0C5498FACC0}" destId="{E706B122-F7A2-4629-BCB8-BE1ACA82D399}" srcOrd="1" destOrd="0" presId="urn:microsoft.com/office/officeart/2008/layout/VerticalCurvedList"/>
    <dgm:cxn modelId="{AD5D8138-AF55-4E09-96B2-0AB2380ADE98}" type="presParOf" srcId="{1CE799DA-79D1-4763-B6BF-D0C5498FACC0}" destId="{A12170EB-EA8A-494F-B416-1FA0C3AA1799}" srcOrd="2" destOrd="0" presId="urn:microsoft.com/office/officeart/2008/layout/VerticalCurvedList"/>
    <dgm:cxn modelId="{1C1FF3EF-182B-491C-942E-AC78F9A99E30}" type="presParOf" srcId="{A12170EB-EA8A-494F-B416-1FA0C3AA1799}" destId="{A9A6D497-04AE-461C-8B42-B92ADDA0BA9D}" srcOrd="0" destOrd="0" presId="urn:microsoft.com/office/officeart/2008/layout/VerticalCurvedList"/>
    <dgm:cxn modelId="{119E1E60-705C-49C3-93A7-EEA083205E55}" type="presParOf" srcId="{1CE799DA-79D1-4763-B6BF-D0C5498FACC0}" destId="{1C1AF35A-C887-44C3-8A07-27D50A157F6B}" srcOrd="3" destOrd="0" presId="urn:microsoft.com/office/officeart/2008/layout/VerticalCurvedList"/>
    <dgm:cxn modelId="{CCCC592D-7FF4-4EB8-BAF3-7408B40FC2E7}" type="presParOf" srcId="{1CE799DA-79D1-4763-B6BF-D0C5498FACC0}" destId="{00A3FBF6-6B5D-4E78-A1AF-48AF1DC76121}" srcOrd="4" destOrd="0" presId="urn:microsoft.com/office/officeart/2008/layout/VerticalCurvedList"/>
    <dgm:cxn modelId="{D5766B06-925E-4855-AF0C-418C1525B151}" type="presParOf" srcId="{00A3FBF6-6B5D-4E78-A1AF-48AF1DC76121}" destId="{D822232E-CB68-4AE2-8812-1FF4D8DF1D93}" srcOrd="0" destOrd="0" presId="urn:microsoft.com/office/officeart/2008/layout/VerticalCurvedList"/>
    <dgm:cxn modelId="{96274F6B-746A-4018-B795-5669952F0CD9}" type="presParOf" srcId="{1CE799DA-79D1-4763-B6BF-D0C5498FACC0}" destId="{D87B4DB6-E175-475E-8B17-F15B9A5519B0}" srcOrd="5" destOrd="0" presId="urn:microsoft.com/office/officeart/2008/layout/VerticalCurvedList"/>
    <dgm:cxn modelId="{42DE4CD2-0598-41F3-9346-1444A7F22BFE}" type="presParOf" srcId="{1CE799DA-79D1-4763-B6BF-D0C5498FACC0}" destId="{02EC888C-E088-486A-A77F-DBDE30566EF9}" srcOrd="6" destOrd="0" presId="urn:microsoft.com/office/officeart/2008/layout/VerticalCurvedList"/>
    <dgm:cxn modelId="{1A49891A-8496-42AD-9B08-CF2DDC8F7CA2}" type="presParOf" srcId="{02EC888C-E088-486A-A77F-DBDE30566EF9}" destId="{64888EB0-A120-4B08-B9CB-8C80A3A3E519}" srcOrd="0" destOrd="0" presId="urn:microsoft.com/office/officeart/2008/layout/VerticalCurvedList"/>
    <dgm:cxn modelId="{72CF6ABF-BEBD-407D-A82A-5FD5C5B71F89}" type="presParOf" srcId="{1CE799DA-79D1-4763-B6BF-D0C5498FACC0}" destId="{6B0D93FA-5103-41BE-A2CB-C316258252BF}" srcOrd="7" destOrd="0" presId="urn:microsoft.com/office/officeart/2008/layout/VerticalCurvedList"/>
    <dgm:cxn modelId="{CCF26E2D-DDE3-4312-93BC-0A4E6620FD9C}" type="presParOf" srcId="{1CE799DA-79D1-4763-B6BF-D0C5498FACC0}" destId="{8ECA6455-55D2-4B72-8727-516D835AF4A5}" srcOrd="8" destOrd="0" presId="urn:microsoft.com/office/officeart/2008/layout/VerticalCurvedList"/>
    <dgm:cxn modelId="{7DF43A9D-5B9D-4D81-856C-4E137FC7CB28}" type="presParOf" srcId="{8ECA6455-55D2-4B72-8727-516D835AF4A5}" destId="{74E3EDF7-2788-4963-BDB8-BE2C848F6EED}" srcOrd="0" destOrd="0" presId="urn:microsoft.com/office/officeart/2008/layout/VerticalCurvedList"/>
    <dgm:cxn modelId="{6049B905-8E4A-4CCF-835A-E41F925AC367}" type="presParOf" srcId="{1CE799DA-79D1-4763-B6BF-D0C5498FACC0}" destId="{8C481FE3-BEF2-48F4-801B-616B70C70960}" srcOrd="9" destOrd="0" presId="urn:microsoft.com/office/officeart/2008/layout/VerticalCurvedList"/>
    <dgm:cxn modelId="{D6ADC1F3-CBF7-4EFF-84D1-04FEEA40CB65}" type="presParOf" srcId="{1CE799DA-79D1-4763-B6BF-D0C5498FACC0}" destId="{0C208B00-156C-4E92-8C7A-3F554EAD8EDB}" srcOrd="10" destOrd="0" presId="urn:microsoft.com/office/officeart/2008/layout/VerticalCurvedList"/>
    <dgm:cxn modelId="{37BD7868-7E5F-4388-8009-92B2B180405D}" type="presParOf" srcId="{0C208B00-156C-4E92-8C7A-3F554EAD8EDB}" destId="{33445DA7-B846-4754-B528-21ADD95080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3846-E65C-45F6-B980-32C8AC56DF4E}">
      <dsp:nvSpPr>
        <dsp:cNvPr id="0" name=""/>
        <dsp:cNvSpPr/>
      </dsp:nvSpPr>
      <dsp:spPr>
        <a:xfrm>
          <a:off x="-5382847" y="-824282"/>
          <a:ext cx="6409511" cy="6409511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6B122-F7A2-4629-BCB8-BE1ACA82D399}">
      <dsp:nvSpPr>
        <dsp:cNvPr id="0" name=""/>
        <dsp:cNvSpPr/>
      </dsp:nvSpPr>
      <dsp:spPr>
        <a:xfrm>
          <a:off x="448940" y="206899"/>
          <a:ext cx="9644865" cy="776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5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83B43"/>
              </a:solidFill>
            </a:rPr>
            <a:t>Largest Selection of Health &amp; Lifestyle Interventions</a:t>
          </a:r>
          <a:br>
            <a:rPr lang="en-US" sz="1800" b="1" kern="1200" dirty="0">
              <a:solidFill>
                <a:srgbClr val="183B43"/>
              </a:solidFill>
            </a:rPr>
          </a:br>
          <a:r>
            <a:rPr lang="en-US" sz="1400" kern="1200" dirty="0"/>
            <a:t>Over 3,000 merchant partners providing comprehensive and cost-effective options for eligible individuals. </a:t>
          </a:r>
          <a:endParaRPr lang="en-US" sz="1400" b="1" kern="1200" dirty="0">
            <a:solidFill>
              <a:srgbClr val="183B43"/>
            </a:solidFill>
          </a:endParaRPr>
        </a:p>
      </dsp:txBody>
      <dsp:txXfrm>
        <a:off x="448940" y="206899"/>
        <a:ext cx="9644865" cy="776437"/>
      </dsp:txXfrm>
    </dsp:sp>
    <dsp:sp modelId="{A9A6D497-04AE-461C-8B42-B92ADDA0BA9D}">
      <dsp:nvSpPr>
        <dsp:cNvPr id="0" name=""/>
        <dsp:cNvSpPr/>
      </dsp:nvSpPr>
      <dsp:spPr>
        <a:xfrm>
          <a:off x="76872" y="223050"/>
          <a:ext cx="744135" cy="744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AF35A-C887-44C3-8A07-27D50A157F6B}">
      <dsp:nvSpPr>
        <dsp:cNvPr id="0" name=""/>
        <dsp:cNvSpPr/>
      </dsp:nvSpPr>
      <dsp:spPr>
        <a:xfrm>
          <a:off x="875521" y="1124154"/>
          <a:ext cx="9218284" cy="7272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5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83B43"/>
              </a:solidFill>
            </a:rPr>
            <a:t>Health Interventions are Evidence-backed and Reviewed</a:t>
          </a:r>
          <a:br>
            <a:rPr lang="en-US" sz="1500" kern="1200" dirty="0"/>
          </a:br>
          <a:r>
            <a:rPr lang="en-US" sz="1400" kern="1200" dirty="0"/>
            <a:t>All items and services are backed by evidence-based research and reviewed by advisory committee </a:t>
          </a:r>
        </a:p>
      </dsp:txBody>
      <dsp:txXfrm>
        <a:off x="875521" y="1124154"/>
        <a:ext cx="9218284" cy="727282"/>
      </dsp:txXfrm>
    </dsp:sp>
    <dsp:sp modelId="{D822232E-CB68-4AE2-8812-1FF4D8DF1D93}">
      <dsp:nvSpPr>
        <dsp:cNvPr id="0" name=""/>
        <dsp:cNvSpPr/>
      </dsp:nvSpPr>
      <dsp:spPr>
        <a:xfrm>
          <a:off x="503453" y="1115727"/>
          <a:ext cx="744135" cy="744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B4DB6-E175-475E-8B17-F15B9A5519B0}">
      <dsp:nvSpPr>
        <dsp:cNvPr id="0" name=""/>
        <dsp:cNvSpPr/>
      </dsp:nvSpPr>
      <dsp:spPr>
        <a:xfrm>
          <a:off x="1006447" y="1971960"/>
          <a:ext cx="9087358" cy="8170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5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83B43"/>
              </a:solidFill>
            </a:rPr>
            <a:t>Eligibility is Reviewed Individually</a:t>
          </a:r>
          <a:br>
            <a:rPr lang="en-US" sz="2000" b="1" kern="1200" dirty="0">
              <a:solidFill>
                <a:srgbClr val="183B43"/>
              </a:solidFill>
            </a:rPr>
          </a:br>
          <a:r>
            <a:rPr lang="en-US" sz="1400" kern="1200" dirty="0"/>
            <a:t>Eligibility for a Letter of Medical Necessity is not automatic. Individuals complete a health assessment which is reviewed by licensed clinicians to determine eligibility. </a:t>
          </a:r>
          <a:endParaRPr lang="en-US" sz="2000" b="1" kern="1200" dirty="0">
            <a:solidFill>
              <a:srgbClr val="183B43"/>
            </a:solidFill>
          </a:endParaRPr>
        </a:p>
      </dsp:txBody>
      <dsp:txXfrm>
        <a:off x="1006447" y="1971960"/>
        <a:ext cx="9087358" cy="817025"/>
      </dsp:txXfrm>
    </dsp:sp>
    <dsp:sp modelId="{64888EB0-A120-4B08-B9CB-8C80A3A3E519}">
      <dsp:nvSpPr>
        <dsp:cNvPr id="0" name=""/>
        <dsp:cNvSpPr/>
      </dsp:nvSpPr>
      <dsp:spPr>
        <a:xfrm>
          <a:off x="634379" y="2008405"/>
          <a:ext cx="744135" cy="744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D93FA-5103-41BE-A2CB-C316258252BF}">
      <dsp:nvSpPr>
        <dsp:cNvPr id="0" name=""/>
        <dsp:cNvSpPr/>
      </dsp:nvSpPr>
      <dsp:spPr>
        <a:xfrm>
          <a:off x="875521" y="2900787"/>
          <a:ext cx="9218284" cy="744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5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83B43"/>
              </a:solidFill>
            </a:rPr>
            <a:t>Powered by Compliance-Centric Process</a:t>
          </a:r>
          <a:br>
            <a:rPr lang="en-US" sz="2000" b="1" kern="1200" dirty="0">
              <a:solidFill>
                <a:srgbClr val="183B43"/>
              </a:solidFill>
            </a:rPr>
          </a:br>
          <a:r>
            <a:rPr lang="en-US" sz="1400" kern="1200" dirty="0"/>
            <a:t>Over the last two years, we have worked closely with the IRS and industry experts to understand and adapt our processes to ensure alignment with FSA and HSA acceptance rules</a:t>
          </a:r>
        </a:p>
      </dsp:txBody>
      <dsp:txXfrm>
        <a:off x="875521" y="2900787"/>
        <a:ext cx="9218284" cy="744725"/>
      </dsp:txXfrm>
    </dsp:sp>
    <dsp:sp modelId="{74E3EDF7-2788-4963-BDB8-BE2C848F6EED}">
      <dsp:nvSpPr>
        <dsp:cNvPr id="0" name=""/>
        <dsp:cNvSpPr/>
      </dsp:nvSpPr>
      <dsp:spPr>
        <a:xfrm>
          <a:off x="503453" y="2901082"/>
          <a:ext cx="744135" cy="744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81FE3-BEF2-48F4-801B-616B70C70960}">
      <dsp:nvSpPr>
        <dsp:cNvPr id="0" name=""/>
        <dsp:cNvSpPr/>
      </dsp:nvSpPr>
      <dsp:spPr>
        <a:xfrm>
          <a:off x="448940" y="3868173"/>
          <a:ext cx="9644865" cy="5953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5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83B43"/>
              </a:solidFill>
            </a:rPr>
            <a:t>Streamline Processing</a:t>
          </a:r>
          <a:br>
            <a:rPr lang="en-US" sz="2000" kern="1200" dirty="0">
              <a:solidFill>
                <a:srgbClr val="183B43"/>
              </a:solidFill>
            </a:rPr>
          </a:br>
          <a:r>
            <a:rPr lang="en-US" sz="1400" kern="1200" dirty="0" err="1"/>
            <a:t>Truemed</a:t>
          </a:r>
          <a:r>
            <a:rPr lang="en-US" sz="1400" kern="1200" dirty="0"/>
            <a:t> provides options for systematic data exchange to help reduce or eliminate manual processing of LMNs.</a:t>
          </a:r>
          <a:endParaRPr lang="en-US" sz="1400" kern="1200" dirty="0">
            <a:solidFill>
              <a:srgbClr val="183B43"/>
            </a:solidFill>
          </a:endParaRPr>
        </a:p>
      </dsp:txBody>
      <dsp:txXfrm>
        <a:off x="448940" y="3868173"/>
        <a:ext cx="9644865" cy="595308"/>
      </dsp:txXfrm>
    </dsp:sp>
    <dsp:sp modelId="{33445DA7-B846-4754-B528-21ADD9508026}">
      <dsp:nvSpPr>
        <dsp:cNvPr id="0" name=""/>
        <dsp:cNvSpPr/>
      </dsp:nvSpPr>
      <dsp:spPr>
        <a:xfrm>
          <a:off x="76872" y="3793759"/>
          <a:ext cx="744135" cy="744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3E3D-A2A9-4E85-88E3-0E40409CDFF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80DDC-BB9D-4F08-B3D9-6291E4D1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0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03E06-7749-72F4-A7BE-6768BF51D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0E9C1-4105-7C99-2C4C-30ABA583A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978BE-BDBD-0F69-171D-EF97F2FB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[JUSTIN AND HILARIE]</a:t>
            </a:r>
          </a:p>
          <a:p>
            <a:endParaRPr lang="en-US" b="1" dirty="0"/>
          </a:p>
          <a:p>
            <a:r>
              <a:rPr lang="en-US" b="0" dirty="0"/>
              <a:t>Hilarie to review the definitions. </a:t>
            </a:r>
          </a:p>
          <a:p>
            <a:r>
              <a:rPr lang="en-US" b="0" dirty="0"/>
              <a:t>Justin to speak to how that translates at </a:t>
            </a:r>
            <a:r>
              <a:rPr lang="en-US" b="0" dirty="0" err="1"/>
              <a:t>Truemed</a:t>
            </a:r>
            <a:r>
              <a:rPr lang="en-US" b="0" dirty="0"/>
              <a:t> – in not salesy approach</a:t>
            </a:r>
          </a:p>
          <a:p>
            <a:r>
              <a:rPr lang="en-US" b="0" dirty="0"/>
              <a:t>Hilarie to speak to how Navia is leveraging it and what it hopes to gain</a:t>
            </a:r>
          </a:p>
          <a:p>
            <a:endParaRPr lang="en-US" b="0" dirty="0"/>
          </a:p>
          <a:p>
            <a:r>
              <a:rPr lang="en-US" b="0" dirty="0"/>
              <a:t>Compliance, education, </a:t>
            </a:r>
            <a:r>
              <a:rPr lang="en-US" b="0" dirty="0" err="1"/>
              <a:t>etc</a:t>
            </a:r>
            <a:r>
              <a:rPr lang="en-US" b="0" dirty="0"/>
              <a:t> – Hilarie to lead with initial commentary from Jessica and lead into case study.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543C3-DBA9-73FF-F6A9-B2D5390DC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0DDC-BB9D-4F08-B3D9-6291E4D11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2147-B577-EC90-F6D3-898C8D55F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B5318-6969-35AB-443E-2D72A5729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EC17B-F220-CC17-DEF3-3E507C5A6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[JUSTIN TO WALK THROUGH THE DEFINITION AND EXAMPLES – HILARIE / JESSICA TO SPEAK TO IT AS COMPLEMENT TO TRADITIONAL CARE]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96FD0-3A63-06E9-9881-CE9EA0272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0DDC-BB9D-4F08-B3D9-6291E4D11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1D19-B2D1-618D-28FE-CFE064158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9F6403-9B3D-4EEC-B0E2-D6147947F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726C5-6059-A5CA-70DB-1C2FB8FB2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[JUSTIN AND HILARIE]</a:t>
            </a:r>
          </a:p>
          <a:p>
            <a:endParaRPr lang="en-US" b="1" dirty="0"/>
          </a:p>
          <a:p>
            <a:r>
              <a:rPr lang="en-US" b="0" dirty="0"/>
              <a:t>Hilarie to review the definitions. </a:t>
            </a:r>
          </a:p>
          <a:p>
            <a:r>
              <a:rPr lang="en-US" b="0" dirty="0"/>
              <a:t>Justin to speak to how that translates at </a:t>
            </a:r>
            <a:r>
              <a:rPr lang="en-US" b="0" dirty="0" err="1"/>
              <a:t>Truemed</a:t>
            </a:r>
            <a:r>
              <a:rPr lang="en-US" b="0" dirty="0"/>
              <a:t> – in not salesy approach</a:t>
            </a:r>
          </a:p>
          <a:p>
            <a:r>
              <a:rPr lang="en-US" b="0" dirty="0"/>
              <a:t>Hilarie to speak to how Navia is leveraging it and what it hopes to gain</a:t>
            </a:r>
          </a:p>
          <a:p>
            <a:endParaRPr lang="en-US" b="0" dirty="0"/>
          </a:p>
          <a:p>
            <a:r>
              <a:rPr lang="en-US" b="0" dirty="0"/>
              <a:t>Compliance, education, </a:t>
            </a:r>
            <a:r>
              <a:rPr lang="en-US" b="0" dirty="0" err="1"/>
              <a:t>etc</a:t>
            </a:r>
            <a:r>
              <a:rPr lang="en-US" b="0" dirty="0"/>
              <a:t> – Hilarie to lead with initial commentary from Jessica and lead into case study.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FE328-8937-DA2F-65C6-FC787BB377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0DDC-BB9D-4F08-B3D9-6291E4D112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JESSICA TO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0DDC-BB9D-4F08-B3D9-6291E4D112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0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D9847-720E-A188-9988-6AA10BF35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AD074B-58EE-916E-51A7-27C247E49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A6072-EF64-30A0-FCDA-F7C5D7DCB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JESSICA TO LEAD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BE654-8817-15C3-F84E-7AE98DFE6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0DDC-BB9D-4F08-B3D9-6291E4D112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3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CA5F40-B1D4-C866-28BE-84CEBB2A23E8}"/>
              </a:ext>
            </a:extLst>
          </p:cNvPr>
          <p:cNvSpPr/>
          <p:nvPr userDrawn="1"/>
        </p:nvSpPr>
        <p:spPr>
          <a:xfrm>
            <a:off x="0" y="0"/>
            <a:ext cx="12192000" cy="4493119"/>
          </a:xfrm>
          <a:prstGeom prst="rect">
            <a:avLst/>
          </a:prstGeom>
          <a:solidFill>
            <a:srgbClr val="183B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 descr="A spoons with spices on it&#10;&#10;AI-generated content may be incorrect.">
            <a:extLst>
              <a:ext uri="{FF2B5EF4-FFF2-40B4-BE49-F238E27FC236}">
                <a16:creationId xmlns:a16="http://schemas.microsoft.com/office/drawing/2014/main" id="{2DBC30F3-B220-71B1-66C4-5F02717F9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3119"/>
            <a:ext cx="12192000" cy="2364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B600B1-E543-95EE-207B-2C3B22C25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1"/>
            <a:ext cx="9144000" cy="1655762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4FCF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6ED70-DC56-4E35-7F6D-4DB60E6FF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9108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6B8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E088A-4D29-6F06-F28C-865A2CCC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CF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55B86A4-082F-41D4-AE08-2C6480CCCA06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12E75-6DCD-45B6-10CE-E68454B7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4FCF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D0E2-35E7-240A-3BE3-18491A0E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FCF9"/>
                </a:solidFill>
              </a:defRPr>
            </a:lvl1pPr>
          </a:lstStyle>
          <a:p>
            <a:fld id="{914C05D7-D496-4D8D-9B36-8A39D01151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F0BEAD2D-6D0E-7F9B-8F56-5D185D9F6C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02" y="-102410"/>
            <a:ext cx="4712114" cy="2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56C7-9891-969E-24E2-91F9B9B3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9E50B-8BDC-B966-82EA-08FFD5E6E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1CBCD-BF07-D12C-736C-15D5422AB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19DAF-32E0-B4D2-B1E3-84C76327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05D7-D496-4D8D-9B36-8A39D011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9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2026-2320-FBF6-43C7-F0C168D48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934AF-6078-995A-FB22-2DCD95FD3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393E2-E610-6D8C-6167-9C990C2E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05D7-D496-4D8D-9B36-8A39D011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3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DD03B-0B25-FDA5-CCF6-035876D33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C98D7-3BC6-49B9-41BC-8FBA2270B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4DC44-18FF-3AC2-0DD5-F2740602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05D7-D496-4D8D-9B36-8A39D011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E6DF10-A8DC-A1B2-0C9F-03F892A68945}"/>
              </a:ext>
            </a:extLst>
          </p:cNvPr>
          <p:cNvSpPr/>
          <p:nvPr userDrawn="1"/>
        </p:nvSpPr>
        <p:spPr>
          <a:xfrm>
            <a:off x="6096000" y="5734050"/>
            <a:ext cx="6096000" cy="1123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A logo with a circle and a circle&#10;&#10;AI-generated content may be incorrect.">
            <a:extLst>
              <a:ext uri="{FF2B5EF4-FFF2-40B4-BE49-F238E27FC236}">
                <a16:creationId xmlns:a16="http://schemas.microsoft.com/office/drawing/2014/main" id="{02E5946C-A95B-AE76-8021-A4CC8EE8B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43"/>
          <a:stretch>
            <a:fillRect/>
          </a:stretch>
        </p:blipFill>
        <p:spPr>
          <a:xfrm>
            <a:off x="124767" y="136525"/>
            <a:ext cx="5847408" cy="589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CA5F40-B1D4-C866-28BE-84CEBB2A23E8}"/>
              </a:ext>
            </a:extLst>
          </p:cNvPr>
          <p:cNvSpPr/>
          <p:nvPr userDrawn="1"/>
        </p:nvSpPr>
        <p:spPr>
          <a:xfrm>
            <a:off x="0" y="0"/>
            <a:ext cx="6096000" cy="6029325"/>
          </a:xfrm>
          <a:prstGeom prst="rect">
            <a:avLst/>
          </a:prstGeom>
          <a:solidFill>
            <a:srgbClr val="183B4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600B1-E543-95EE-207B-2C3B22C25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88" y="592139"/>
            <a:ext cx="5791200" cy="1389061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F4FCF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6ED70-DC56-4E35-7F6D-4DB60E6FF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488" y="2436814"/>
            <a:ext cx="4572000" cy="89108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6B8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12E75-6DCD-45B6-10CE-E68454B7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4FCF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D0E2-35E7-240A-3BE3-18491A0E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B43"/>
                </a:solidFill>
              </a:defRPr>
            </a:lvl1pPr>
          </a:lstStyle>
          <a:p>
            <a:fld id="{914C05D7-D496-4D8D-9B36-8A39D01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A460-3B1C-DB0B-6003-93BAC52C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DED4-0C62-D3E3-8C46-046E0D623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7645-878F-DB1D-FE21-8BC1D930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FCF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14C05D7-D496-4D8D-9B36-8A39D01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7969D8-3C30-3185-2FBC-12F006D62A16}"/>
              </a:ext>
            </a:extLst>
          </p:cNvPr>
          <p:cNvSpPr/>
          <p:nvPr userDrawn="1"/>
        </p:nvSpPr>
        <p:spPr>
          <a:xfrm>
            <a:off x="6653683" y="1"/>
            <a:ext cx="5590233" cy="5961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F7CFE-6B63-2E63-137F-C1CE72D3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769917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4CCB3-1AEB-584D-0CD5-DC20FB91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7699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961EF-9062-76CC-1E53-7243D7A7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05D7-D496-4D8D-9B36-8A39D01151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circle and a circle&#10;&#10;AI-generated content may be incorrect.">
            <a:extLst>
              <a:ext uri="{FF2B5EF4-FFF2-40B4-BE49-F238E27FC236}">
                <a16:creationId xmlns:a16="http://schemas.microsoft.com/office/drawing/2014/main" id="{C69956F4-B647-6E2D-0984-DB22CC5F2B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67" y="613969"/>
            <a:ext cx="5082663" cy="5044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332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98C1-A9D5-430B-A14B-5E99AF82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FEE93-FBA0-4CFC-196A-0925EC470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15EFC-1004-6CB7-9990-CA891AEA4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800A7-6CF4-2AC2-CD76-6DFEB8B5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05D7-D496-4D8D-9B36-8A39D011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4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8FBB-1B73-37D1-C6EC-B19EEFD6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7CC22-B4A9-3241-60FB-7F246AC2B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86ED4-DBE4-70AB-7420-E083DB0E4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1CD4D-99B8-2732-D152-533A3C589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6E16F-D0DA-0347-37DE-9C332777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C0211-A351-12E4-A9F3-D1D403E6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05D7-D496-4D8D-9B36-8A39D011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8FD7-6399-6DDB-E754-87F96CC8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2184-092D-39AC-267C-02704D8E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05D7-D496-4D8D-9B36-8A39D011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8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A09F9-A172-6AE0-4386-6BAB4C37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05D7-D496-4D8D-9B36-8A39D011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D167-3D2D-A809-A7CD-E279BE21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8B77-F528-8EDF-DCFB-B286AAD6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2AB92-CB4C-C99A-6104-374AD7A06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1756B-0E1C-6671-C21E-10B7D150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05D7-D496-4D8D-9B36-8A39D011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3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3F4B49EF-3A99-3F3B-FD6E-4B2555A138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60" y="-273406"/>
            <a:ext cx="3368551" cy="33653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93BB49-4A91-7255-22AD-E5FCAE86DEC8}"/>
              </a:ext>
            </a:extLst>
          </p:cNvPr>
          <p:cNvSpPr/>
          <p:nvPr userDrawn="1"/>
        </p:nvSpPr>
        <p:spPr>
          <a:xfrm>
            <a:off x="0" y="6020374"/>
            <a:ext cx="12192000" cy="851059"/>
          </a:xfrm>
          <a:prstGeom prst="rect">
            <a:avLst/>
          </a:prstGeom>
          <a:solidFill>
            <a:srgbClr val="183B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13461-9EAA-111C-179D-3351C63D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95502-3339-672D-E7B6-1CB84DF87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D797D-0323-C3DF-1870-C53C827A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4FCF9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1pPr>
          </a:lstStyle>
          <a:p>
            <a:fld id="{914C05D7-D496-4D8D-9B36-8A39D01151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E102D2E3-48A0-D461-7646-E507104BCD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3" y="5964556"/>
            <a:ext cx="1934307" cy="8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0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PP Neue Montreal TT" panose="020B05040101010101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PP Neue Montreal TT" panose="020B05040101010101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PP Neue Montreal TT" panose="020B05040101010101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PP Neue Montreal TT" panose="020B05040101010101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PP Neue Montreal TT" panose="020B05040101010101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PP Neue Montreal TT" panose="020B05040101010101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hyperlink" Target="https://www.linkedin.com/company/truemedpaymen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eepngimg.com/png/74290-icons-media-wallpaper-linkedin-desktop-computer-socia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C640-B3DC-AB24-D6A8-3665FB92E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644" y="2058584"/>
            <a:ext cx="8182098" cy="1256116"/>
          </a:xfrm>
        </p:spPr>
        <p:txBody>
          <a:bodyPr>
            <a:noAutofit/>
          </a:bodyPr>
          <a:lstStyle/>
          <a:p>
            <a:r>
              <a:rPr lang="en-US" dirty="0"/>
              <a:t>More Ways to Use Your FSA or HSA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5127F-D19C-DDB9-41D2-86785CF2B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1" y="3543300"/>
            <a:ext cx="11261558" cy="868856"/>
          </a:xfrm>
        </p:spPr>
        <p:txBody>
          <a:bodyPr>
            <a:normAutofit/>
          </a:bodyPr>
          <a:lstStyle/>
          <a:p>
            <a:r>
              <a:rPr lang="en-US" sz="2800" dirty="0"/>
              <a:t>Understanding FSA/HSA Eligibility for Dual Purpose Items</a:t>
            </a:r>
          </a:p>
        </p:txBody>
      </p:sp>
    </p:spTree>
    <p:extLst>
      <p:ext uri="{BB962C8B-B14F-4D97-AF65-F5344CB8AC3E}">
        <p14:creationId xmlns:p14="http://schemas.microsoft.com/office/powerpoint/2010/main" val="190620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018812-4A33-4085-0940-1A30A727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lang="en-US" sz="4000" b="1" dirty="0"/>
              <a:t>Why </a:t>
            </a:r>
            <a:r>
              <a:rPr lang="en-US" sz="4000" b="1" dirty="0" err="1"/>
              <a:t>Truemed</a:t>
            </a:r>
            <a:r>
              <a:rPr lang="en-US" sz="4000" b="1" dirty="0"/>
              <a:t>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7EB7FF-D6DD-ED0C-E728-75CF3A28F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869698"/>
              </p:ext>
            </p:extLst>
          </p:nvPr>
        </p:nvGraphicFramePr>
        <p:xfrm>
          <a:off x="1193800" y="1192706"/>
          <a:ext cx="10160000" cy="47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25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238E-D9B0-8F75-6200-A44415946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9493-E0BE-B22C-39E7-E16945FB8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1" y="2190895"/>
            <a:ext cx="11414760" cy="91806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6B8B8"/>
                </a:solidFill>
              </a:rPr>
              <a:t>Will you unlock the value of HSAs/FSAs?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22E3E-C8BC-5317-3CCB-45022253DB41}"/>
              </a:ext>
            </a:extLst>
          </p:cNvPr>
          <p:cNvSpPr txBox="1"/>
          <p:nvPr/>
        </p:nvSpPr>
        <p:spPr>
          <a:xfrm>
            <a:off x="3154680" y="4632960"/>
            <a:ext cx="5943600" cy="1950720"/>
          </a:xfrm>
          <a:prstGeom prst="roundRect">
            <a:avLst/>
          </a:prstGeom>
          <a:solidFill>
            <a:srgbClr val="B5EAE9">
              <a:alpha val="76078"/>
            </a:srgb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800" b="1" dirty="0"/>
              <a:t>Contact Tom Dahl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318F04-BFB6-00B5-821E-E6EB65FC6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1182" y="5289882"/>
            <a:ext cx="4209143" cy="114937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83B43"/>
                </a:solidFill>
              </a:rPr>
              <a:t>tom@truemed.com</a:t>
            </a:r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83B43"/>
                </a:solidFill>
              </a:rPr>
              <a:t>Truemed.com</a:t>
            </a:r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67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</a:t>
            </a:r>
            <a:r>
              <a:rPr lang="en-US" sz="1600" dirty="0" err="1">
                <a:solidFill>
                  <a:srgbClr val="183B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truemedpayments</a:t>
            </a:r>
            <a:endParaRPr lang="en-US" sz="1600" dirty="0">
              <a:solidFill>
                <a:srgbClr val="183B43"/>
              </a:solidFill>
            </a:endParaRPr>
          </a:p>
        </p:txBody>
      </p:sp>
      <p:pic>
        <p:nvPicPr>
          <p:cNvPr id="9" name="Graphic 8" descr="World with solid fill">
            <a:extLst>
              <a:ext uri="{FF2B5EF4-FFF2-40B4-BE49-F238E27FC236}">
                <a16:creationId xmlns:a16="http://schemas.microsoft.com/office/drawing/2014/main" id="{4F3A8964-82D5-0A1D-4C9F-D00D9ED11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959" y="5642526"/>
            <a:ext cx="413601" cy="413601"/>
          </a:xfrm>
          <a:prstGeom prst="rect">
            <a:avLst/>
          </a:prstGeom>
        </p:spPr>
      </p:pic>
      <p:pic>
        <p:nvPicPr>
          <p:cNvPr id="10" name="Picture 9" descr="A blue square with black letters on it&#10;&#10;AI-generated content may be incorrect.">
            <a:extLst>
              <a:ext uri="{FF2B5EF4-FFF2-40B4-BE49-F238E27FC236}">
                <a16:creationId xmlns:a16="http://schemas.microsoft.com/office/drawing/2014/main" id="{CC0CB04B-F964-81CE-359E-D54966A351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36B8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47987" y="6002511"/>
            <a:ext cx="487293" cy="487293"/>
          </a:xfrm>
          <a:prstGeom prst="rect">
            <a:avLst/>
          </a:prstGeom>
        </p:spPr>
      </p:pic>
      <p:pic>
        <p:nvPicPr>
          <p:cNvPr id="12" name="Graphic 11" descr="Envelope outline">
            <a:extLst>
              <a:ext uri="{FF2B5EF4-FFF2-40B4-BE49-F238E27FC236}">
                <a16:creationId xmlns:a16="http://schemas.microsoft.com/office/drawing/2014/main" id="{1F01D968-18F4-3B90-80F5-189C5F7D4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3033" y="522737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2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8F7E-694D-3C9E-8DAE-82157EA60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3B39-DD4A-6F8B-50F0-54E1D310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306572"/>
            <a:ext cx="10515600" cy="87274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83B43"/>
                </a:solidFill>
              </a:rPr>
              <a:t>Unlocking Additional Power of FSAs &amp; HSAs</a:t>
            </a:r>
            <a:endParaRPr lang="en-US" sz="3200" b="1" dirty="0">
              <a:solidFill>
                <a:srgbClr val="36B8B8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AB9A9E-7686-2F26-B116-189C3CCFB92A}"/>
              </a:ext>
            </a:extLst>
          </p:cNvPr>
          <p:cNvSpPr txBox="1">
            <a:spLocks/>
          </p:cNvSpPr>
          <p:nvPr/>
        </p:nvSpPr>
        <p:spPr>
          <a:xfrm>
            <a:off x="6214112" y="1612071"/>
            <a:ext cx="5513068" cy="3822869"/>
          </a:xfrm>
          <a:prstGeom prst="roundRect">
            <a:avLst/>
          </a:prstGeom>
          <a:ln w="76200">
            <a:solidFill>
              <a:srgbClr val="183B43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183B43"/>
                </a:solidFill>
              </a:rPr>
              <a:t>Extended Definition</a:t>
            </a:r>
            <a:br>
              <a:rPr lang="en-US" sz="2400" b="1" dirty="0">
                <a:solidFill>
                  <a:srgbClr val="36B8B8"/>
                </a:solidFill>
              </a:rPr>
            </a:br>
            <a:r>
              <a:rPr lang="en-US" sz="2200" b="1" dirty="0">
                <a:solidFill>
                  <a:srgbClr val="36B8B8"/>
                </a:solidFill>
              </a:rPr>
              <a:t>Potentially Eligible Expenses</a:t>
            </a:r>
            <a:endParaRPr lang="en-US" sz="2400" b="1" dirty="0">
              <a:solidFill>
                <a:srgbClr val="36B8B8"/>
              </a:solidFill>
            </a:endParaRPr>
          </a:p>
          <a:p>
            <a:pPr marL="0" indent="0" algn="ctr" fontAlgn="base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700" b="1" dirty="0">
              <a:solidFill>
                <a:srgbClr val="36B8B8"/>
              </a:solidFill>
            </a:endParaRPr>
          </a:p>
          <a:p>
            <a:pPr marL="57150" lvl="1" indent="0" fontAlgn="base">
              <a:lnSpc>
                <a:spcPct val="110000"/>
              </a:lnSpc>
              <a:buNone/>
            </a:pPr>
            <a:r>
              <a:rPr lang="en-US" sz="1500" dirty="0"/>
              <a:t>Non-traditional or dual purpose items may qualify if prescribed through a </a:t>
            </a:r>
            <a:r>
              <a:rPr lang="en-US" sz="1500" b="1" dirty="0"/>
              <a:t>Letter of Medical Necessity (LMN)</a:t>
            </a:r>
            <a:r>
              <a:rPr lang="en-US" sz="1500" dirty="0"/>
              <a:t> for the prevention or treatment of </a:t>
            </a:r>
            <a:r>
              <a:rPr lang="en-US" sz="1500" u="sng" dirty="0"/>
              <a:t>a specific condition </a:t>
            </a:r>
            <a:r>
              <a:rPr lang="en-US" sz="1500" dirty="0"/>
              <a:t>for an </a:t>
            </a:r>
            <a:r>
              <a:rPr lang="en-US" sz="1500" u="sng" dirty="0"/>
              <a:t>eligible individual</a:t>
            </a:r>
            <a:r>
              <a:rPr lang="en-US" sz="1500" dirty="0"/>
              <a:t>. </a:t>
            </a:r>
          </a:p>
          <a:p>
            <a:pPr marL="400050" lvl="1" indent="-342900" fontAlgn="base">
              <a:lnSpc>
                <a:spcPct val="110000"/>
              </a:lnSpc>
            </a:pPr>
            <a:endParaRPr lang="en-US" sz="1500" dirty="0"/>
          </a:p>
          <a:p>
            <a:pPr marL="57150" lvl="1" indent="0" fontAlgn="base">
              <a:lnSpc>
                <a:spcPct val="110000"/>
              </a:lnSpc>
              <a:buNone/>
            </a:pPr>
            <a:r>
              <a:rPr lang="en-US" sz="1500" b="1" dirty="0"/>
              <a:t>Potentially Eligible Expenses Include: </a:t>
            </a:r>
          </a:p>
          <a:p>
            <a:pPr marL="685800" lvl="2" indent="-285750" fontAlgn="base">
              <a:lnSpc>
                <a:spcPct val="110000"/>
              </a:lnSpc>
            </a:pPr>
            <a:r>
              <a:rPr lang="en-US" sz="1500" dirty="0"/>
              <a:t>Fitness memberships and equipment</a:t>
            </a:r>
          </a:p>
          <a:p>
            <a:pPr marL="685800" lvl="2" indent="-285750" fontAlgn="base">
              <a:lnSpc>
                <a:spcPct val="110000"/>
              </a:lnSpc>
            </a:pPr>
            <a:r>
              <a:rPr lang="en-US" sz="1500" dirty="0"/>
              <a:t>Supplements</a:t>
            </a:r>
          </a:p>
          <a:p>
            <a:pPr marL="685800" lvl="2" indent="-285750" fontAlgn="base">
              <a:lnSpc>
                <a:spcPct val="110000"/>
              </a:lnSpc>
            </a:pPr>
            <a:r>
              <a:rPr lang="en-US" sz="1500" dirty="0"/>
              <a:t>Health tracking tools / apps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9273B7-76EA-A2DA-91D8-0236F29FFB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14"/>
          <a:stretch>
            <a:fillRect/>
          </a:stretch>
        </p:blipFill>
        <p:spPr>
          <a:xfrm>
            <a:off x="5887495" y="1323566"/>
            <a:ext cx="1351505" cy="1367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AC65-46C3-9B96-3C58-30D322E5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71"/>
            <a:ext cx="5139690" cy="3822869"/>
          </a:xfrm>
          <a:prstGeom prst="roundRect">
            <a:avLst/>
          </a:prstGeom>
          <a:ln w="76200">
            <a:solidFill>
              <a:srgbClr val="183B43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r" fontAlgn="base">
              <a:lnSpc>
                <a:spcPct val="120000"/>
              </a:lnSpc>
              <a:buNone/>
            </a:pPr>
            <a:r>
              <a:rPr lang="en-US" sz="1900" dirty="0">
                <a:solidFill>
                  <a:srgbClr val="183B43"/>
                </a:solidFill>
              </a:rPr>
              <a:t>Primary Definition</a:t>
            </a:r>
            <a:br>
              <a:rPr lang="en-US" sz="2000" b="1" dirty="0">
                <a:solidFill>
                  <a:srgbClr val="36B8B8"/>
                </a:solidFill>
              </a:rPr>
            </a:br>
            <a:r>
              <a:rPr lang="en-US" sz="2900" b="1" dirty="0">
                <a:solidFill>
                  <a:srgbClr val="36B8B8"/>
                </a:solidFill>
              </a:rPr>
              <a:t>Eligible Medical Expenses</a:t>
            </a:r>
          </a:p>
          <a:p>
            <a:pPr marL="0" indent="0" algn="ctr" fontAlgn="base">
              <a:lnSpc>
                <a:spcPct val="120000"/>
              </a:lnSpc>
              <a:buNone/>
            </a:pPr>
            <a:endParaRPr lang="en-US" sz="1400" b="1" dirty="0">
              <a:solidFill>
                <a:srgbClr val="36B8B8"/>
              </a:solidFill>
            </a:endParaRPr>
          </a:p>
          <a:p>
            <a:pPr marL="57150" lvl="1" indent="0" fontAlgn="base">
              <a:lnSpc>
                <a:spcPct val="120000"/>
              </a:lnSpc>
              <a:buNone/>
            </a:pPr>
            <a:r>
              <a:rPr lang="en-US" sz="2000" dirty="0"/>
              <a:t>The IRS defines </a:t>
            </a:r>
            <a:r>
              <a:rPr lang="en-US" sz="2000" b="1" dirty="0"/>
              <a:t>eligible medical expenses</a:t>
            </a:r>
            <a:r>
              <a:rPr lang="en-US" sz="2000" dirty="0"/>
              <a:t> as costs primarily intended to </a:t>
            </a:r>
            <a:r>
              <a:rPr lang="en-US" sz="2000" u="sng" dirty="0"/>
              <a:t>diagnose</a:t>
            </a:r>
            <a:r>
              <a:rPr lang="en-US" sz="2000" dirty="0"/>
              <a:t>, </a:t>
            </a:r>
            <a:r>
              <a:rPr lang="en-US" sz="2000" u="sng" dirty="0"/>
              <a:t>treat</a:t>
            </a:r>
            <a:r>
              <a:rPr lang="en-US" sz="2000" dirty="0"/>
              <a:t>, or </a:t>
            </a:r>
            <a:r>
              <a:rPr lang="en-US" sz="2000" u="sng" dirty="0"/>
              <a:t>prevent</a:t>
            </a:r>
            <a:r>
              <a:rPr lang="en-US" sz="2000" dirty="0"/>
              <a:t> a physical or mental illness.</a:t>
            </a:r>
          </a:p>
          <a:p>
            <a:pPr marL="342900" lvl="1" indent="-285750" fontAlgn="base">
              <a:lnSpc>
                <a:spcPct val="120000"/>
              </a:lnSpc>
            </a:pPr>
            <a:endParaRPr lang="en-US" sz="900" dirty="0"/>
          </a:p>
          <a:p>
            <a:pPr marL="57150" lvl="1" indent="0" fontAlgn="base">
              <a:lnSpc>
                <a:spcPct val="120000"/>
              </a:lnSpc>
              <a:buNone/>
            </a:pPr>
            <a:r>
              <a:rPr lang="en-US" sz="2000" b="1" dirty="0"/>
              <a:t>Common Expenses Include: </a:t>
            </a:r>
          </a:p>
          <a:p>
            <a:pPr marL="628650" lvl="2" fontAlgn="base">
              <a:lnSpc>
                <a:spcPct val="120000"/>
              </a:lnSpc>
            </a:pPr>
            <a:r>
              <a:rPr lang="en-US" dirty="0"/>
              <a:t>Medical Services</a:t>
            </a:r>
          </a:p>
          <a:p>
            <a:pPr marL="628650" lvl="2" fontAlgn="base">
              <a:lnSpc>
                <a:spcPct val="120000"/>
              </a:lnSpc>
            </a:pPr>
            <a:r>
              <a:rPr lang="en-US" dirty="0"/>
              <a:t>Prescription medication</a:t>
            </a:r>
          </a:p>
          <a:p>
            <a:pPr marL="628650" lvl="2" fontAlgn="base">
              <a:lnSpc>
                <a:spcPct val="120000"/>
              </a:lnSpc>
            </a:pPr>
            <a:r>
              <a:rPr lang="en-US" dirty="0"/>
              <a:t>Medical equipment</a:t>
            </a:r>
          </a:p>
          <a:p>
            <a:pPr marL="628650" lvl="2" fontAlgn="base">
              <a:lnSpc>
                <a:spcPct val="120000"/>
              </a:lnSpc>
            </a:pPr>
            <a:r>
              <a:rPr lang="en-US" dirty="0"/>
              <a:t>Preventive care</a:t>
            </a:r>
          </a:p>
          <a:p>
            <a:pPr marL="628650" lvl="2" fontAlgn="base">
              <a:lnSpc>
                <a:spcPct val="120000"/>
              </a:lnSpc>
            </a:pPr>
            <a:r>
              <a:rPr lang="en-US" dirty="0"/>
              <a:t>Dental &amp; vision care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387387-BB95-D81F-300F-D7524547C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78" y="1300706"/>
            <a:ext cx="1267002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4BD72-7F86-6FDF-BDD8-1DACF4A14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2685-0079-BE0A-2740-C64565BE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21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183B43"/>
                </a:solidFill>
              </a:rPr>
              <a:t>What are Health Interventions? </a:t>
            </a:r>
            <a:br>
              <a:rPr lang="en-US" sz="4000" b="1" dirty="0"/>
            </a:br>
            <a:r>
              <a:rPr lang="en-US" sz="2800" b="1" dirty="0">
                <a:solidFill>
                  <a:srgbClr val="36B8B8"/>
                </a:solidFill>
              </a:rPr>
              <a:t>How do they work with traditional care? </a:t>
            </a:r>
            <a:endParaRPr lang="en-US" sz="4000" b="1" dirty="0">
              <a:solidFill>
                <a:srgbClr val="36B8B8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E309B2-1D26-237C-EFC2-F149CACF1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646502"/>
              </p:ext>
            </p:extLst>
          </p:nvPr>
        </p:nvGraphicFramePr>
        <p:xfrm>
          <a:off x="895350" y="1425575"/>
          <a:ext cx="10626093" cy="3828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334">
                  <a:extLst>
                    <a:ext uri="{9D8B030D-6E8A-4147-A177-3AD203B41FA5}">
                      <a16:colId xmlns:a16="http://schemas.microsoft.com/office/drawing/2014/main" val="3974027964"/>
                    </a:ext>
                  </a:extLst>
                </a:gridCol>
                <a:gridCol w="3838189">
                  <a:extLst>
                    <a:ext uri="{9D8B030D-6E8A-4147-A177-3AD203B41FA5}">
                      <a16:colId xmlns:a16="http://schemas.microsoft.com/office/drawing/2014/main" val="473962703"/>
                    </a:ext>
                  </a:extLst>
                </a:gridCol>
                <a:gridCol w="3885570">
                  <a:extLst>
                    <a:ext uri="{9D8B030D-6E8A-4147-A177-3AD203B41FA5}">
                      <a16:colId xmlns:a16="http://schemas.microsoft.com/office/drawing/2014/main" val="131953556"/>
                    </a:ext>
                  </a:extLst>
                </a:gridCol>
              </a:tblGrid>
              <a:tr h="12196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Condition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83B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Health Interventions</a:t>
                      </a:r>
                    </a:p>
                  </a:txBody>
                  <a:tcPr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83B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Traditional Healthcare</a:t>
                      </a:r>
                    </a:p>
                  </a:txBody>
                  <a:tcPr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31065"/>
                  </a:ext>
                </a:extLst>
              </a:tr>
              <a:tr h="33151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Obesity / Overweight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Fitness membership or equipment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GLP-1 / Weight-loss drugs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707966"/>
                  </a:ext>
                </a:extLst>
              </a:tr>
              <a:tr h="747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Diabetes / Pre-diabetes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Weight management</a:t>
                      </a: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Nutritional Supplements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Insulin</a:t>
                      </a: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Prescription medications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915192"/>
                  </a:ext>
                </a:extLst>
              </a:tr>
              <a:tr h="747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Chronic Sleep Issues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Exercise</a:t>
                      </a: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Red light therapy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Prescription medications</a:t>
                      </a: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CPAP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598746"/>
                  </a:ext>
                </a:extLst>
              </a:tr>
              <a:tr h="747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Chronic Joint Pain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Fitness equipment</a:t>
                      </a: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Foot insoles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Cortisone Injections</a:t>
                      </a: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Physical therapy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4FC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988373"/>
                  </a:ext>
                </a:extLst>
              </a:tr>
            </a:tbl>
          </a:graphicData>
        </a:graphic>
      </p:graphicFrame>
      <p:pic>
        <p:nvPicPr>
          <p:cNvPr id="8" name="Graphic 7" descr="Dumbbell with solid fill">
            <a:extLst>
              <a:ext uri="{FF2B5EF4-FFF2-40B4-BE49-F238E27FC236}">
                <a16:creationId xmlns:a16="http://schemas.microsoft.com/office/drawing/2014/main" id="{3D7B47DC-1131-DE97-9B72-AD427A3CC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800" y="1661160"/>
            <a:ext cx="1062990" cy="1062990"/>
          </a:xfrm>
          <a:prstGeom prst="rect">
            <a:avLst/>
          </a:prstGeom>
        </p:spPr>
      </p:pic>
      <p:pic>
        <p:nvPicPr>
          <p:cNvPr id="14" name="Graphic 13" descr="Medical with solid fill">
            <a:extLst>
              <a:ext uri="{FF2B5EF4-FFF2-40B4-BE49-F238E27FC236}">
                <a16:creationId xmlns:a16="http://schemas.microsoft.com/office/drawing/2014/main" id="{695EA3E6-242E-D76F-BA85-46B9DF341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7834" y="1796415"/>
            <a:ext cx="792480" cy="792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85A37-E821-E7A3-56EB-B9C9E4F24600}"/>
              </a:ext>
            </a:extLst>
          </p:cNvPr>
          <p:cNvSpPr txBox="1"/>
          <p:nvPr/>
        </p:nvSpPr>
        <p:spPr>
          <a:xfrm>
            <a:off x="349431" y="5394489"/>
            <a:ext cx="11493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400" b="1" i="0" dirty="0">
                <a:solidFill>
                  <a:srgbClr val="183B43"/>
                </a:solidFill>
                <a:effectLst/>
              </a:rPr>
              <a:t>Explore over 3,000 merchants for potentially eligible items: Truemed.com/shop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97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2CA51-8627-8854-C642-B90329869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E849-6752-20F8-D0FE-0B4B2614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41" y="376151"/>
            <a:ext cx="8387023" cy="42109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83B43"/>
                </a:solidFill>
              </a:rPr>
              <a:t>How </a:t>
            </a:r>
            <a:r>
              <a:rPr lang="en-US" sz="3600" b="1" dirty="0" err="1">
                <a:solidFill>
                  <a:srgbClr val="183B43"/>
                </a:solidFill>
              </a:rPr>
              <a:t>Truemed</a:t>
            </a:r>
            <a:r>
              <a:rPr lang="en-US" sz="3600" b="1" dirty="0">
                <a:solidFill>
                  <a:srgbClr val="183B43"/>
                </a:solidFill>
              </a:rPr>
              <a:t> Works</a:t>
            </a:r>
            <a:endParaRPr lang="en-US" sz="3600" b="1" dirty="0">
              <a:solidFill>
                <a:srgbClr val="36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0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341C-4FD0-7F66-525F-F75BA89C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249"/>
          </a:xfrm>
        </p:spPr>
        <p:txBody>
          <a:bodyPr>
            <a:noAutofit/>
          </a:bodyPr>
          <a:lstStyle/>
          <a:p>
            <a:r>
              <a:rPr lang="en-US" sz="2800" b="1" dirty="0" err="1"/>
              <a:t>Truemed’s</a:t>
            </a:r>
            <a:r>
              <a:rPr lang="en-US" sz="2800" b="1" dirty="0"/>
              <a:t> Marketplace for Health Interventions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1446E-4F08-FE54-25EA-77C1077AF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700" y="1136648"/>
            <a:ext cx="493443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Over 3,000 merchant partners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Search by condition or category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Item purchases are not finalized unless it is confirmed that an individual is eligible for an LMN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CCCC7-E6EA-6A41-ED9D-C08CCB9D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3960"/>
            <a:ext cx="5685369" cy="426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92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EF98-631A-AE4C-40B7-D9981FF31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88" y="316523"/>
            <a:ext cx="5791200" cy="1101969"/>
          </a:xfrm>
        </p:spPr>
        <p:txBody>
          <a:bodyPr>
            <a:normAutofit/>
          </a:bodyPr>
          <a:lstStyle/>
          <a:p>
            <a:r>
              <a:rPr lang="en-US" sz="2800" dirty="0"/>
              <a:t>Partner and Employer Promotional Resources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88C4B9C-839E-9DF1-BF53-01ACF84F6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702" y="1897551"/>
            <a:ext cx="5055944" cy="2975785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/>
              <a:t>Checklist and Best Practice Guide</a:t>
            </a:r>
          </a:p>
          <a:p>
            <a:pPr marL="342900" indent="-342900" algn="l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/>
              <a:t>Turnkey resources, including: </a:t>
            </a:r>
          </a:p>
          <a:p>
            <a:pPr marL="800100" lvl="1" indent="-342900" algn="l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B5EAE9"/>
                </a:solidFill>
              </a:rPr>
              <a:t>Email Templates</a:t>
            </a:r>
          </a:p>
          <a:p>
            <a:pPr marL="800100" lvl="1" indent="-342900" algn="l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B5EAE9"/>
                </a:solidFill>
              </a:rPr>
              <a:t>Content Snippets</a:t>
            </a:r>
          </a:p>
          <a:p>
            <a:pPr marL="800100" lvl="1" indent="-342900" algn="l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B5EAE9"/>
                </a:solidFill>
              </a:rPr>
              <a:t>Flyers</a:t>
            </a:r>
          </a:p>
          <a:p>
            <a:pPr marL="800100" lvl="1" indent="-342900" algn="l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B5EAE9"/>
                </a:solidFill>
              </a:rPr>
              <a:t>Banners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10D88-1CB8-0C5F-D8BD-3D94271E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861" y="361828"/>
            <a:ext cx="3419542" cy="333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5E302-4B39-2DAA-5722-9F8A6A87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541">
            <a:off x="9540888" y="409844"/>
            <a:ext cx="2304575" cy="297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3769F5-C917-BA08-F8F8-D79BBB347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5455">
            <a:off x="6098528" y="3459411"/>
            <a:ext cx="4696007" cy="285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11DAE8-8F88-4C12-2756-72C883A59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1453">
            <a:off x="9343118" y="3609308"/>
            <a:ext cx="2437719" cy="301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72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6A5C-F502-AE6C-13CA-89A95E6B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88" y="592139"/>
            <a:ext cx="5791200" cy="2836861"/>
          </a:xfrm>
        </p:spPr>
        <p:txBody>
          <a:bodyPr>
            <a:normAutofit/>
          </a:bodyPr>
          <a:lstStyle/>
          <a:p>
            <a:r>
              <a:rPr lang="en-US" dirty="0"/>
              <a:t>Integration Potential</a:t>
            </a:r>
            <a:br>
              <a:rPr lang="en-US" dirty="0"/>
            </a:br>
            <a:r>
              <a:rPr lang="en-US" sz="2400" b="0" dirty="0">
                <a:solidFill>
                  <a:srgbClr val="36B8B8"/>
                </a:solidFill>
              </a:rPr>
              <a:t>Eliminate documentation outreach and manual LMN review</a:t>
            </a:r>
            <a:endParaRPr lang="en-US" b="0" dirty="0">
              <a:solidFill>
                <a:srgbClr val="36B8B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0F4DA-9E65-620A-BEEA-46D76ADAA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442" y="3749798"/>
            <a:ext cx="4572000" cy="8910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97DA0-4174-3295-7B69-9EE5E0B7D486}"/>
              </a:ext>
            </a:extLst>
          </p:cNvPr>
          <p:cNvSpPr txBox="1"/>
          <p:nvPr/>
        </p:nvSpPr>
        <p:spPr>
          <a:xfrm>
            <a:off x="6560928" y="1074509"/>
            <a:ext cx="51130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b="1" dirty="0" err="1"/>
              <a:t>Truemed</a:t>
            </a:r>
            <a:r>
              <a:rPr lang="en-US" sz="2600" b="1" dirty="0"/>
              <a:t> integrates with administrators to: 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Streamline substantiation</a:t>
            </a:r>
            <a:r>
              <a:rPr lang="en-US" sz="2600" dirty="0"/>
              <a:t> through API and file exchange processes to systematically substantiate transactions 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Automate claim submission </a:t>
            </a:r>
            <a:r>
              <a:rPr lang="en-US" sz="2600" dirty="0"/>
              <a:t>for reimbursement when benefits card is not used for direct payment. </a:t>
            </a:r>
          </a:p>
        </p:txBody>
      </p:sp>
    </p:spTree>
    <p:extLst>
      <p:ext uri="{BB962C8B-B14F-4D97-AF65-F5344CB8AC3E}">
        <p14:creationId xmlns:p14="http://schemas.microsoft.com/office/powerpoint/2010/main" val="428707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A3762-E33A-7B0B-B29E-ED63936C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47F2-7114-8E5E-3984-ACD7836B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74086" cy="125684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83B43"/>
                </a:solidFill>
              </a:rPr>
              <a:t>Case Study – The Krazy Coupon Lady (KCL)</a:t>
            </a:r>
            <a:br>
              <a:rPr lang="en-US" sz="3200" b="1" dirty="0">
                <a:solidFill>
                  <a:srgbClr val="36B8B8"/>
                </a:solidFill>
              </a:rPr>
            </a:br>
            <a:r>
              <a:rPr lang="en-US" sz="2400" b="1" dirty="0">
                <a:solidFill>
                  <a:srgbClr val="36B8B8"/>
                </a:solidFill>
              </a:rPr>
              <a:t>How FSA Participation increased by 36%</a:t>
            </a:r>
            <a:endParaRPr lang="en-US" sz="3200" b="1" dirty="0">
              <a:solidFill>
                <a:srgbClr val="36B8B8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7AB90DB-D878-8802-B0D1-89C3FAD8E813}"/>
              </a:ext>
            </a:extLst>
          </p:cNvPr>
          <p:cNvSpPr txBox="1">
            <a:spLocks/>
          </p:cNvSpPr>
          <p:nvPr/>
        </p:nvSpPr>
        <p:spPr>
          <a:xfrm>
            <a:off x="598716" y="3298370"/>
            <a:ext cx="7434941" cy="2543397"/>
          </a:xfrm>
          <a:prstGeom prst="roundRect">
            <a:avLst>
              <a:gd name="adj" fmla="val 7003"/>
            </a:avLst>
          </a:prstGeom>
          <a:noFill/>
          <a:ln w="57150">
            <a:solidFill>
              <a:srgbClr val="183B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9144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39775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The Problem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136DDCB-9199-9988-6254-31DC3F98F16E}"/>
              </a:ext>
            </a:extLst>
          </p:cNvPr>
          <p:cNvSpPr txBox="1">
            <a:spLocks/>
          </p:cNvSpPr>
          <p:nvPr/>
        </p:nvSpPr>
        <p:spPr>
          <a:xfrm>
            <a:off x="8469086" y="3298370"/>
            <a:ext cx="3341914" cy="2543397"/>
          </a:xfrm>
          <a:prstGeom prst="roundRect">
            <a:avLst>
              <a:gd name="adj" fmla="val 7406"/>
            </a:avLst>
          </a:prstGeom>
          <a:noFill/>
          <a:ln w="57150">
            <a:solidFill>
              <a:srgbClr val="183B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9144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1825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The Solution</a:t>
            </a:r>
          </a:p>
          <a:p>
            <a:pPr marL="119063" indent="0">
              <a:buNone/>
            </a:pPr>
            <a:r>
              <a:rPr lang="en-US" sz="1900" dirty="0">
                <a:latin typeface="Arial Narrow" panose="020B0606020202030204" pitchFamily="34" charset="0"/>
              </a:rPr>
              <a:t>KCL partnered with </a:t>
            </a:r>
            <a:r>
              <a:rPr lang="en-US" sz="1900" b="1" dirty="0" err="1">
                <a:latin typeface="Arial Narrow" panose="020B0606020202030204" pitchFamily="34" charset="0"/>
              </a:rPr>
              <a:t>Truemed</a:t>
            </a:r>
            <a:r>
              <a:rPr lang="en-US" sz="1900" dirty="0">
                <a:latin typeface="Arial Narrow" panose="020B0606020202030204" pitchFamily="34" charset="0"/>
              </a:rPr>
              <a:t> to:</a:t>
            </a:r>
          </a:p>
          <a:p>
            <a:pPr marL="403225" indent="-174625"/>
            <a:r>
              <a:rPr lang="en-US" sz="1900" dirty="0">
                <a:latin typeface="Arial Narrow" panose="020B0606020202030204" pitchFamily="34" charset="0"/>
              </a:rPr>
              <a:t>Eliminate the friction in the LMN process</a:t>
            </a:r>
          </a:p>
          <a:p>
            <a:pPr marL="403225" indent="-174625"/>
            <a:r>
              <a:rPr lang="en-US" sz="1900" dirty="0">
                <a:latin typeface="Arial Narrow" panose="020B0606020202030204" pitchFamily="34" charset="0"/>
              </a:rPr>
              <a:t>Open new doors for FSA/HSA use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02D6B4-CD95-BFB9-FAAF-DE72C61E3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" y="3014255"/>
            <a:ext cx="847432" cy="785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D472C2-8F4F-F03F-6921-5D0076F0F5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581" r="10082"/>
          <a:stretch>
            <a:fillRect/>
          </a:stretch>
        </p:blipFill>
        <p:spPr>
          <a:xfrm>
            <a:off x="8109030" y="2941571"/>
            <a:ext cx="847432" cy="9310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EC846-1A1A-F729-4925-5C20B9D5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6" y="1621973"/>
            <a:ext cx="11212284" cy="1319598"/>
          </a:xfrm>
          <a:prstGeom prst="roundRect">
            <a:avLst>
              <a:gd name="adj" fmla="val 10116"/>
            </a:avLst>
          </a:prstGeom>
          <a:noFill/>
          <a:ln w="57150">
            <a:solidFill>
              <a:srgbClr val="183B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91440" rIns="91440" bIns="45720" rtlCol="0" anchor="ctr" anchorCtr="0">
            <a:noAutofit/>
          </a:bodyPr>
          <a:lstStyle/>
          <a:p>
            <a:pPr marL="3711575" indent="-3365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Arial Narrow" panose="020B0606020202030204" pitchFamily="34" charset="0"/>
              </a:rPr>
              <a:t>KCL’s mission is to </a:t>
            </a:r>
            <a:r>
              <a:rPr lang="en-US" sz="2200" b="1" dirty="0">
                <a:latin typeface="Arial Narrow" panose="020B0606020202030204" pitchFamily="34" charset="0"/>
              </a:rPr>
              <a:t>teach people how to shop smarter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  <a:p>
            <a:pPr marL="3711575" indent="-3365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Arial Narrow" panose="020B0606020202030204" pitchFamily="34" charset="0"/>
              </a:rPr>
              <a:t>Committed to </a:t>
            </a:r>
            <a:r>
              <a:rPr lang="en-US" sz="2200" b="1" dirty="0">
                <a:latin typeface="Arial Narrow" panose="020B0606020202030204" pitchFamily="34" charset="0"/>
              </a:rPr>
              <a:t>uncovering savings </a:t>
            </a:r>
            <a:r>
              <a:rPr lang="en-US" sz="2200" dirty="0">
                <a:latin typeface="Arial Narrow" panose="020B0606020202030204" pitchFamily="34" charset="0"/>
              </a:rPr>
              <a:t>(for employees and followers). </a:t>
            </a:r>
          </a:p>
        </p:txBody>
      </p:sp>
      <p:pic>
        <p:nvPicPr>
          <p:cNvPr id="2052" name="Picture 4" descr="The Krazy Coupon Lady">
            <a:extLst>
              <a:ext uri="{FF2B5EF4-FFF2-40B4-BE49-F238E27FC236}">
                <a16:creationId xmlns:a16="http://schemas.microsoft.com/office/drawing/2014/main" id="{355438B2-B698-09CB-99F7-83AB4D16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" y="1379473"/>
            <a:ext cx="3437329" cy="18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0AECD5-015B-6491-80AA-9A9A0DBD7EA3}"/>
              </a:ext>
            </a:extLst>
          </p:cNvPr>
          <p:cNvSpPr txBox="1"/>
          <p:nvPr/>
        </p:nvSpPr>
        <p:spPr>
          <a:xfrm>
            <a:off x="838201" y="3918798"/>
            <a:ext cx="7064828" cy="1709116"/>
          </a:xfrm>
          <a:prstGeom prst="rect">
            <a:avLst/>
          </a:prstGeom>
          <a:noFill/>
        </p:spPr>
        <p:txBody>
          <a:bodyPr wrap="square" numCol="2" spcCol="27432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rial Narrow" panose="020B0606020202030204" pitchFamily="34" charset="0"/>
                <a:ea typeface="Verdana" panose="020B0604030504040204" pitchFamily="34" charset="0"/>
              </a:rPr>
              <a:t>Health and Lifestyle Interventions can feel inaccessible and </a:t>
            </a:r>
            <a:r>
              <a:rPr lang="en-US" sz="2000" u="sng" dirty="0">
                <a:latin typeface="Arial Narrow" panose="020B0606020202030204" pitchFamily="34" charset="0"/>
                <a:ea typeface="Verdana" panose="020B0604030504040204" pitchFamily="34" charset="0"/>
              </a:rPr>
              <a:t>require a Letter of Medical Necessity (LMN) </a:t>
            </a:r>
            <a:r>
              <a:rPr lang="en-US" sz="2000" dirty="0">
                <a:latin typeface="Arial Narrow" panose="020B0606020202030204" pitchFamily="34" charset="0"/>
                <a:ea typeface="Verdana" panose="020B0604030504040204" pitchFamily="34" charset="0"/>
              </a:rPr>
              <a:t>to be eligible for reimbursement from FSA/HSA.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rial Narrow" panose="020B0606020202030204" pitchFamily="34" charset="0"/>
                <a:ea typeface="Verdana" panose="020B0604030504040204" pitchFamily="34" charset="0"/>
              </a:rPr>
              <a:t>Traditional processes to obtain an LMN tend to be </a:t>
            </a:r>
            <a:r>
              <a:rPr lang="en-US" sz="2000" u="sng" dirty="0">
                <a:latin typeface="Arial Narrow" panose="020B0606020202030204" pitchFamily="34" charset="0"/>
                <a:ea typeface="Verdana" panose="020B0604030504040204" pitchFamily="34" charset="0"/>
              </a:rPr>
              <a:t>complicated</a:t>
            </a:r>
            <a:r>
              <a:rPr lang="en-US" sz="2000" dirty="0">
                <a:latin typeface="Arial Narrow" panose="020B0606020202030204" pitchFamily="34" charset="0"/>
                <a:ea typeface="Verdana" panose="020B0604030504040204" pitchFamily="34" charset="0"/>
              </a:rPr>
              <a:t>, </a:t>
            </a:r>
            <a:r>
              <a:rPr lang="en-US" sz="2000" u="sng" dirty="0">
                <a:latin typeface="Arial Narrow" panose="020B0606020202030204" pitchFamily="34" charset="0"/>
                <a:ea typeface="Verdana" panose="020B0604030504040204" pitchFamily="34" charset="0"/>
              </a:rPr>
              <a:t>slow</a:t>
            </a:r>
            <a:r>
              <a:rPr lang="en-US" sz="2000" dirty="0">
                <a:latin typeface="Arial Narrow" panose="020B0606020202030204" pitchFamily="34" charset="0"/>
                <a:ea typeface="Verdana" panose="020B0604030504040204" pitchFamily="34" charset="0"/>
              </a:rPr>
              <a:t>, </a:t>
            </a:r>
            <a:r>
              <a:rPr lang="en-US" sz="2000" u="sng" dirty="0">
                <a:latin typeface="Arial Narrow" panose="020B0606020202030204" pitchFamily="34" charset="0"/>
                <a:ea typeface="Verdana" panose="020B0604030504040204" pitchFamily="34" charset="0"/>
              </a:rPr>
              <a:t>misunderstood</a:t>
            </a:r>
            <a:r>
              <a:rPr lang="en-US" sz="2000" dirty="0">
                <a:latin typeface="Arial Narrow" panose="020B0606020202030204" pitchFamily="34" charset="0"/>
                <a:ea typeface="Verdana" panose="020B0604030504040204" pitchFamily="34" charset="0"/>
              </a:rPr>
              <a:t> and potentially </a:t>
            </a:r>
            <a:r>
              <a:rPr lang="en-US" sz="2000" u="sng" dirty="0">
                <a:latin typeface="Arial Narrow" panose="020B0606020202030204" pitchFamily="34" charset="0"/>
                <a:ea typeface="Verdana" panose="020B0604030504040204" pitchFamily="34" charset="0"/>
              </a:rPr>
              <a:t>costly</a:t>
            </a:r>
            <a:r>
              <a:rPr lang="en-US" sz="2000" dirty="0">
                <a:latin typeface="Arial Narrow" panose="020B0606020202030204" pitchFamily="34" charset="0"/>
                <a:ea typeface="Verdana" panose="020B0604030504040204" pitchFamily="34" charset="0"/>
              </a:rPr>
              <a:t> – discouraging most people from using it. </a:t>
            </a:r>
          </a:p>
        </p:txBody>
      </p:sp>
    </p:spTree>
    <p:extLst>
      <p:ext uri="{BB962C8B-B14F-4D97-AF65-F5344CB8AC3E}">
        <p14:creationId xmlns:p14="http://schemas.microsoft.com/office/powerpoint/2010/main" val="277977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1968E-9CE0-B703-3B74-5683B78A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6B3B-4CFB-974A-074D-9B6B2F6A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74086" cy="125684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83B43"/>
                </a:solidFill>
              </a:rPr>
              <a:t>Case Study – KCL</a:t>
            </a:r>
            <a:br>
              <a:rPr lang="en-US" sz="3200" b="1" dirty="0">
                <a:solidFill>
                  <a:srgbClr val="36B8B8"/>
                </a:solidFill>
              </a:rPr>
            </a:br>
            <a:r>
              <a:rPr lang="en-US" sz="2200" b="1" dirty="0">
                <a:solidFill>
                  <a:srgbClr val="36B8B8"/>
                </a:solidFill>
              </a:rPr>
              <a:t>How FSA Participation increased by 36%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90E1198-FA5E-B30B-8782-A22D04941B07}"/>
              </a:ext>
            </a:extLst>
          </p:cNvPr>
          <p:cNvSpPr txBox="1">
            <a:spLocks/>
          </p:cNvSpPr>
          <p:nvPr/>
        </p:nvSpPr>
        <p:spPr>
          <a:xfrm>
            <a:off x="838200" y="1891621"/>
            <a:ext cx="7130142" cy="3379559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b="1" dirty="0"/>
              <a:t>Key Benefits to Employees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b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3DFB893-AF30-3F63-3C8A-E16E389C19CF}"/>
              </a:ext>
            </a:extLst>
          </p:cNvPr>
          <p:cNvSpPr txBox="1">
            <a:spLocks/>
          </p:cNvSpPr>
          <p:nvPr/>
        </p:nvSpPr>
        <p:spPr>
          <a:xfrm>
            <a:off x="8055428" y="1714045"/>
            <a:ext cx="3826327" cy="3875314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PP Neue Montreal TT" panose="020B05040101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BD444-D97D-A219-F80B-BBE715E50265}"/>
              </a:ext>
            </a:extLst>
          </p:cNvPr>
          <p:cNvSpPr/>
          <p:nvPr/>
        </p:nvSpPr>
        <p:spPr>
          <a:xfrm>
            <a:off x="7837714" y="0"/>
            <a:ext cx="4354285" cy="6035040"/>
          </a:xfrm>
          <a:prstGeom prst="rect">
            <a:avLst/>
          </a:prstGeom>
          <a:solidFill>
            <a:srgbClr val="36B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D3DD1-CA9B-21F9-C682-3D561E7BB766}"/>
              </a:ext>
            </a:extLst>
          </p:cNvPr>
          <p:cNvSpPr txBox="1"/>
          <p:nvPr/>
        </p:nvSpPr>
        <p:spPr>
          <a:xfrm>
            <a:off x="8681340" y="1097278"/>
            <a:ext cx="26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4FCF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35B56-DDA4-CA95-348B-0C2AD324624A}"/>
              </a:ext>
            </a:extLst>
          </p:cNvPr>
          <p:cNvSpPr txBox="1"/>
          <p:nvPr/>
        </p:nvSpPr>
        <p:spPr>
          <a:xfrm>
            <a:off x="8118020" y="1771187"/>
            <a:ext cx="38508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By reducing friction and expanding benefit usability KCL realized: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F4FCF9"/>
                </a:solidFill>
                <a:latin typeface="Arial Narrow" panose="020B0606020202030204" pitchFamily="34" charset="0"/>
              </a:rPr>
              <a:t>FSA participation increased 36%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F4FCF9"/>
                </a:solidFill>
                <a:latin typeface="Arial Narrow" panose="020B0606020202030204" pitchFamily="34" charset="0"/>
              </a:rPr>
              <a:t>Average employee contribution rose 27%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F4FCF9"/>
                </a:solidFill>
                <a:latin typeface="Arial Narrow" panose="020B0606020202030204" pitchFamily="34" charset="0"/>
              </a:rPr>
              <a:t>Increased estimated tax savings</a:t>
            </a:r>
          </a:p>
          <a:p>
            <a:pPr marL="282575" lvl="1">
              <a:spcBef>
                <a:spcPts val="1200"/>
              </a:spcBef>
            </a:pPr>
            <a:r>
              <a:rPr lang="en-US" b="1" dirty="0">
                <a:solidFill>
                  <a:srgbClr val="183B43"/>
                </a:solidFill>
                <a:latin typeface="Arial Narrow" panose="020B0606020202030204" pitchFamily="34" charset="0"/>
              </a:rPr>
              <a:t>For employee </a:t>
            </a:r>
            <a:r>
              <a:rPr lang="en-US" b="1" dirty="0">
                <a:solidFill>
                  <a:srgbClr val="F4FCF9"/>
                </a:solidFill>
                <a:latin typeface="Arial Narrow" panose="020B0606020202030204" pitchFamily="34" charset="0"/>
              </a:rPr>
              <a:t>=$334 (up $100)</a:t>
            </a:r>
          </a:p>
          <a:p>
            <a:pPr marL="282575" lvl="1">
              <a:spcBef>
                <a:spcPts val="1200"/>
              </a:spcBef>
            </a:pPr>
            <a:r>
              <a:rPr lang="en-US" b="1" dirty="0">
                <a:solidFill>
                  <a:srgbClr val="183B43"/>
                </a:solidFill>
                <a:latin typeface="Arial Narrow" panose="020B0606020202030204" pitchFamily="34" charset="0"/>
              </a:rPr>
              <a:t>For employer</a:t>
            </a:r>
            <a:r>
              <a:rPr lang="en-US" b="1" dirty="0">
                <a:solidFill>
                  <a:srgbClr val="F4FCF9"/>
                </a:solidFill>
                <a:latin typeface="Arial Narrow" panose="020B0606020202030204" pitchFamily="34" charset="0"/>
              </a:rPr>
              <a:t> = $120/EE (up $25)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34FC71-DF9B-E6EC-1B8B-2BE05B15FDF9}"/>
              </a:ext>
            </a:extLst>
          </p:cNvPr>
          <p:cNvSpPr txBox="1"/>
          <p:nvPr/>
        </p:nvSpPr>
        <p:spPr>
          <a:xfrm>
            <a:off x="838200" y="2324554"/>
            <a:ext cx="6999514" cy="1256846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285750" indent="-285750" fontAlgn="base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Broadened eligibility</a:t>
            </a:r>
          </a:p>
          <a:p>
            <a:pPr marL="285750" indent="-285750" fontAlgn="base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Streamlined process</a:t>
            </a:r>
          </a:p>
          <a:p>
            <a:pPr marL="285750" indent="-285750" fontAlgn="base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Seamless experience</a:t>
            </a:r>
          </a:p>
          <a:p>
            <a:pPr marL="285750" indent="-285750" fontAlgn="base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Increased tax savings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No cost to employees, no barriers, just empowerment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91D16-927D-10B1-9F2B-9BF7C4DDDBB4}"/>
              </a:ext>
            </a:extLst>
          </p:cNvPr>
          <p:cNvSpPr txBox="1"/>
          <p:nvPr/>
        </p:nvSpPr>
        <p:spPr>
          <a:xfrm>
            <a:off x="745670" y="3651702"/>
            <a:ext cx="6716486" cy="218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Key Benefits to KCL</a:t>
            </a: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dirty="0">
                <a:latin typeface="Arial Narrow" panose="020B0606020202030204" pitchFamily="34" charset="0"/>
              </a:rPr>
              <a:t>Better Health Outcomes</a:t>
            </a:r>
            <a:r>
              <a:rPr lang="en-US" sz="1800" dirty="0">
                <a:latin typeface="Arial Narrow" panose="020B0606020202030204" pitchFamily="34" charset="0"/>
              </a:rPr>
              <a:t>: Proactive health investments reduce claims, absenteeism, and improve morale.</a:t>
            </a: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dirty="0">
                <a:latin typeface="Arial Narrow" panose="020B0606020202030204" pitchFamily="34" charset="0"/>
              </a:rPr>
              <a:t>Tax Savings</a:t>
            </a:r>
            <a:r>
              <a:rPr lang="en-US" sz="1800" dirty="0">
                <a:latin typeface="Arial Narrow" panose="020B0606020202030204" pitchFamily="34" charset="0"/>
              </a:rPr>
              <a:t>: Average annual payroll tax savings of $120 per participating employee.</a:t>
            </a:r>
          </a:p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Arial Narrow" panose="020B0606020202030204" pitchFamily="34" charset="0"/>
              </a:rPr>
              <a:t>Support employee well-being </a:t>
            </a:r>
            <a:r>
              <a:rPr lang="en-US" dirty="0">
                <a:latin typeface="Arial Narrow" panose="020B0606020202030204" pitchFamily="34" charset="0"/>
              </a:rPr>
              <a:t>with meaningful, modern tools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1C8F4C-A666-E38C-BA1C-BCE178D0068A}"/>
              </a:ext>
            </a:extLst>
          </p:cNvPr>
          <p:cNvCxnSpPr>
            <a:cxnSpLocks/>
          </p:cNvCxnSpPr>
          <p:nvPr/>
        </p:nvCxnSpPr>
        <p:spPr>
          <a:xfrm flipV="1">
            <a:off x="838200" y="1620498"/>
            <a:ext cx="6770914" cy="12359"/>
          </a:xfrm>
          <a:prstGeom prst="line">
            <a:avLst/>
          </a:prstGeom>
          <a:ln>
            <a:solidFill>
              <a:srgbClr val="36B8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38E7AABA-2DE8-D3CE-00A4-AA5F9B47A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7656" y="266817"/>
            <a:ext cx="914400" cy="914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F87DFF-071C-4A5B-739D-CCCC87E93DA4}"/>
              </a:ext>
            </a:extLst>
          </p:cNvPr>
          <p:cNvCxnSpPr>
            <a:cxnSpLocks/>
          </p:cNvCxnSpPr>
          <p:nvPr/>
        </p:nvCxnSpPr>
        <p:spPr>
          <a:xfrm>
            <a:off x="8055428" y="1632857"/>
            <a:ext cx="3918858" cy="0"/>
          </a:xfrm>
          <a:prstGeom prst="line">
            <a:avLst/>
          </a:prstGeom>
          <a:ln>
            <a:solidFill>
              <a:srgbClr val="F4FCF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4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uemed">
      <a:dk1>
        <a:srgbClr val="183B43"/>
      </a:dk1>
      <a:lt1>
        <a:sysClr val="window" lastClr="FFFFFF"/>
      </a:lt1>
      <a:dk2>
        <a:srgbClr val="183B43"/>
      </a:dk2>
      <a:lt2>
        <a:srgbClr val="E8E8E8"/>
      </a:lt2>
      <a:accent1>
        <a:srgbClr val="183B43"/>
      </a:accent1>
      <a:accent2>
        <a:srgbClr val="179895"/>
      </a:accent2>
      <a:accent3>
        <a:srgbClr val="1DC1BD"/>
      </a:accent3>
      <a:accent4>
        <a:srgbClr val="A02B93"/>
      </a:accent4>
      <a:accent5>
        <a:srgbClr val="0E2841"/>
      </a:accent5>
      <a:accent6>
        <a:srgbClr val="96607D"/>
      </a:accent6>
      <a:hlink>
        <a:srgbClr val="179895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10973</TotalTime>
  <Words>851</Words>
  <Application>Microsoft Office PowerPoint</Application>
  <PresentationFormat>Widescreen</PresentationFormat>
  <Paragraphs>121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Arial Narrow</vt:lpstr>
      <vt:lpstr>Verdana</vt:lpstr>
      <vt:lpstr>Wingdings</vt:lpstr>
      <vt:lpstr>Office Theme</vt:lpstr>
      <vt:lpstr>More Ways to Use Your FSA or HSA</vt:lpstr>
      <vt:lpstr>Unlocking Additional Power of FSAs &amp; HSAs</vt:lpstr>
      <vt:lpstr>What are Health Interventions?  How do they work with traditional care? </vt:lpstr>
      <vt:lpstr>How Truemed Works</vt:lpstr>
      <vt:lpstr>Truemed’s Marketplace for Health Interventions</vt:lpstr>
      <vt:lpstr>Partner and Employer Promotional Resources</vt:lpstr>
      <vt:lpstr>Integration Potential Eliminate documentation outreach and manual LMN review</vt:lpstr>
      <vt:lpstr>Case Study – The Krazy Coupon Lady (KCL) How FSA Participation increased by 36%</vt:lpstr>
      <vt:lpstr>Case Study – KCL How FSA Participation increased by 36%</vt:lpstr>
      <vt:lpstr>Why Truemed?</vt:lpstr>
      <vt:lpstr>Will you unlock the value of HSAs/FSAs?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Becky Seefeldt</dc:creator>
  <cp:lastModifiedBy>Becky Seefeldt</cp:lastModifiedBy>
  <cp:revision>13</cp:revision>
  <dcterms:created xsi:type="dcterms:W3CDTF">2025-06-20T13:56:55Z</dcterms:created>
  <dcterms:modified xsi:type="dcterms:W3CDTF">2025-10-02T15:26:27Z</dcterms:modified>
</cp:coreProperties>
</file>